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5" r:id="rId7"/>
    <p:sldId id="266" r:id="rId8"/>
    <p:sldId id="267" r:id="rId9"/>
    <p:sldId id="274" r:id="rId10"/>
    <p:sldId id="288" r:id="rId11"/>
    <p:sldId id="282" r:id="rId12"/>
    <p:sldId id="295" r:id="rId13"/>
    <p:sldId id="291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Iancu" initials="CI" lastIdx="1" clrIdx="0">
    <p:extLst>
      <p:ext uri="{19B8F6BF-5375-455C-9EA6-DF929625EA0E}">
        <p15:presenceInfo xmlns:p15="http://schemas.microsoft.com/office/powerpoint/2012/main" userId="298386976ed47d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86380" autoAdjust="0"/>
  </p:normalViewPr>
  <p:slideViewPr>
    <p:cSldViewPr snapToGrid="0">
      <p:cViewPr varScale="1">
        <p:scale>
          <a:sx n="74" d="100"/>
          <a:sy n="74" d="100"/>
        </p:scale>
        <p:origin x="103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68B7D-4CB2-4537-9E42-BA31902C14DB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79F10023-2B79-495C-935C-040310913464}">
      <dgm:prSet phldrT="[Text]"/>
      <dgm:spPr/>
      <dgm:t>
        <a:bodyPr/>
        <a:lstStyle/>
        <a:p>
          <a:r>
            <a:rPr lang="ro-RO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discromati</a:t>
          </a:r>
          <a:r>
            <a:rPr lang="ro-RO" dirty="0">
              <a:latin typeface="Times New Roman" panose="02020603050405020304" pitchFamily="18" charset="0"/>
              <a:cs typeface="Times New Roman" panose="02020603050405020304" pitchFamily="18" charset="0"/>
            </a:rPr>
            <a:t>, in special </a:t>
          </a:r>
          <a:r>
            <a:rPr lang="ro-RO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barbati</a:t>
          </a:r>
          <a:endParaRPr lang="ro-RO" dirty="0"/>
        </a:p>
      </dgm:t>
    </dgm:pt>
    <dgm:pt modelId="{03A8C50B-C81D-4A1E-9189-CDB183C96B42}" type="parTrans" cxnId="{9F8445C4-5E02-4CAF-B770-EED4CE2845CC}">
      <dgm:prSet/>
      <dgm:spPr/>
      <dgm:t>
        <a:bodyPr/>
        <a:lstStyle/>
        <a:p>
          <a:endParaRPr lang="ro-RO"/>
        </a:p>
      </dgm:t>
    </dgm:pt>
    <dgm:pt modelId="{D390A557-C194-4777-A330-58870CE5D6F4}" type="sibTrans" cxnId="{9F8445C4-5E02-4CAF-B770-EED4CE2845CC}">
      <dgm:prSet/>
      <dgm:spPr/>
      <dgm:t>
        <a:bodyPr/>
        <a:lstStyle/>
        <a:p>
          <a:endParaRPr lang="ro-RO"/>
        </a:p>
      </dgm:t>
    </dgm:pt>
    <dgm:pt modelId="{840C156C-238A-4113-A291-0CF00B4ED419}">
      <dgm:prSet phldrT="[Text]"/>
      <dgm:spPr/>
      <dgm:t>
        <a:bodyPr/>
        <a:lstStyle/>
        <a:p>
          <a:r>
            <a:rPr lang="ro-RO" dirty="0">
              <a:latin typeface="Times New Roman" panose="02020603050405020304" pitchFamily="18" charset="0"/>
              <a:cs typeface="Times New Roman" panose="02020603050405020304" pitchFamily="18" charset="0"/>
            </a:rPr>
            <a:t>accesibil pentru toate buzunarele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ro-RO" dirty="0"/>
        </a:p>
      </dgm:t>
    </dgm:pt>
    <dgm:pt modelId="{8CC4FD48-6670-46DA-82AC-BBEF68B67963}" type="parTrans" cxnId="{06780DFF-F88E-4F3C-93F7-AF3C68FFECAD}">
      <dgm:prSet/>
      <dgm:spPr/>
      <dgm:t>
        <a:bodyPr/>
        <a:lstStyle/>
        <a:p>
          <a:endParaRPr lang="ro-RO"/>
        </a:p>
      </dgm:t>
    </dgm:pt>
    <dgm:pt modelId="{A1B8C395-0C6C-432B-BC77-478CC97686CA}" type="sibTrans" cxnId="{06780DFF-F88E-4F3C-93F7-AF3C68FFECAD}">
      <dgm:prSet/>
      <dgm:spPr/>
      <dgm:t>
        <a:bodyPr/>
        <a:lstStyle/>
        <a:p>
          <a:endParaRPr lang="ro-RO"/>
        </a:p>
      </dgm:t>
    </dgm:pt>
    <dgm:pt modelId="{F8571FF8-4757-4F20-B7ED-2EBE8C656E23}">
      <dgm:prSet phldrT="[Text]"/>
      <dgm:spPr/>
      <dgm:t>
        <a:bodyPr/>
        <a:lstStyle/>
        <a:p>
          <a:r>
            <a:rPr lang="ro-RO" dirty="0">
              <a:latin typeface="Times New Roman" panose="02020603050405020304" pitchFamily="18" charset="0"/>
              <a:cs typeface="Times New Roman" panose="02020603050405020304" pitchFamily="18" charset="0"/>
            </a:rPr>
            <a:t>domeniul auto, militar, politie, arta vizuala etc</a:t>
          </a:r>
          <a:endParaRPr lang="ro-RO" dirty="0"/>
        </a:p>
      </dgm:t>
    </dgm:pt>
    <dgm:pt modelId="{35E0449E-9CE5-478E-957F-CE7E323BE666}" type="parTrans" cxnId="{602626AB-738F-4CDD-931B-DFF12BA25730}">
      <dgm:prSet/>
      <dgm:spPr/>
      <dgm:t>
        <a:bodyPr/>
        <a:lstStyle/>
        <a:p>
          <a:endParaRPr lang="ro-RO"/>
        </a:p>
      </dgm:t>
    </dgm:pt>
    <dgm:pt modelId="{F0F78E92-404F-44C0-81F2-BAF68573177B}" type="sibTrans" cxnId="{602626AB-738F-4CDD-931B-DFF12BA25730}">
      <dgm:prSet/>
      <dgm:spPr/>
      <dgm:t>
        <a:bodyPr/>
        <a:lstStyle/>
        <a:p>
          <a:endParaRPr lang="ro-RO"/>
        </a:p>
      </dgm:t>
    </dgm:pt>
    <dgm:pt modelId="{F9952064-8E25-404A-ACF8-B963D96CC25E}" type="pres">
      <dgm:prSet presAssocID="{D3468B7D-4CB2-4537-9E42-BA31902C14DB}" presName="Name0" presStyleCnt="0">
        <dgm:presLayoutVars>
          <dgm:chMax val="7"/>
          <dgm:chPref val="7"/>
          <dgm:dir/>
        </dgm:presLayoutVars>
      </dgm:prSet>
      <dgm:spPr/>
    </dgm:pt>
    <dgm:pt modelId="{599AF456-DF5C-49EF-8006-74FC5F97005D}" type="pres">
      <dgm:prSet presAssocID="{D3468B7D-4CB2-4537-9E42-BA31902C14DB}" presName="Name1" presStyleCnt="0"/>
      <dgm:spPr/>
    </dgm:pt>
    <dgm:pt modelId="{F38640A3-BAA4-44DB-A218-7A33A61F30F3}" type="pres">
      <dgm:prSet presAssocID="{D3468B7D-4CB2-4537-9E42-BA31902C14DB}" presName="cycle" presStyleCnt="0"/>
      <dgm:spPr/>
    </dgm:pt>
    <dgm:pt modelId="{FB1AB1C8-C130-4A0E-BFE4-F3A4938B791F}" type="pres">
      <dgm:prSet presAssocID="{D3468B7D-4CB2-4537-9E42-BA31902C14DB}" presName="srcNode" presStyleLbl="node1" presStyleIdx="0" presStyleCnt="3"/>
      <dgm:spPr/>
    </dgm:pt>
    <dgm:pt modelId="{40DD9054-3234-46B8-A849-6DC7DE2915CD}" type="pres">
      <dgm:prSet presAssocID="{D3468B7D-4CB2-4537-9E42-BA31902C14DB}" presName="conn" presStyleLbl="parChTrans1D2" presStyleIdx="0" presStyleCnt="1"/>
      <dgm:spPr/>
    </dgm:pt>
    <dgm:pt modelId="{F01569BF-F787-4BFE-9B4C-B6D57EC14DE9}" type="pres">
      <dgm:prSet presAssocID="{D3468B7D-4CB2-4537-9E42-BA31902C14DB}" presName="extraNode" presStyleLbl="node1" presStyleIdx="0" presStyleCnt="3"/>
      <dgm:spPr/>
    </dgm:pt>
    <dgm:pt modelId="{7AF4F26E-8737-4174-807E-692346EBE0CC}" type="pres">
      <dgm:prSet presAssocID="{D3468B7D-4CB2-4537-9E42-BA31902C14DB}" presName="dstNode" presStyleLbl="node1" presStyleIdx="0" presStyleCnt="3"/>
      <dgm:spPr/>
    </dgm:pt>
    <dgm:pt modelId="{03FBB87D-091C-4D33-BDE4-52FDE6FE5E43}" type="pres">
      <dgm:prSet presAssocID="{79F10023-2B79-495C-935C-040310913464}" presName="text_1" presStyleLbl="node1" presStyleIdx="0" presStyleCnt="3">
        <dgm:presLayoutVars>
          <dgm:bulletEnabled val="1"/>
        </dgm:presLayoutVars>
      </dgm:prSet>
      <dgm:spPr/>
    </dgm:pt>
    <dgm:pt modelId="{136E2688-37F7-403F-97E9-9F18758E4BCE}" type="pres">
      <dgm:prSet presAssocID="{79F10023-2B79-495C-935C-040310913464}" presName="accent_1" presStyleCnt="0"/>
      <dgm:spPr/>
    </dgm:pt>
    <dgm:pt modelId="{5302A29D-8DBA-4B1A-9DC2-71DB09CC4596}" type="pres">
      <dgm:prSet presAssocID="{79F10023-2B79-495C-935C-040310913464}" presName="accentRepeatNode" presStyleLbl="solidFgAcc1" presStyleIdx="0" presStyleCnt="3" custLinFactNeighborX="3422" custLinFactNeighborY="-761"/>
      <dgm:spPr/>
    </dgm:pt>
    <dgm:pt modelId="{6653B9C9-9540-4299-B404-D72B8D8ED7F4}" type="pres">
      <dgm:prSet presAssocID="{840C156C-238A-4113-A291-0CF00B4ED419}" presName="text_2" presStyleLbl="node1" presStyleIdx="1" presStyleCnt="3">
        <dgm:presLayoutVars>
          <dgm:bulletEnabled val="1"/>
        </dgm:presLayoutVars>
      </dgm:prSet>
      <dgm:spPr/>
    </dgm:pt>
    <dgm:pt modelId="{DDB2ECB1-701A-41FB-9A1B-2B5372D80D1D}" type="pres">
      <dgm:prSet presAssocID="{840C156C-238A-4113-A291-0CF00B4ED419}" presName="accent_2" presStyleCnt="0"/>
      <dgm:spPr/>
    </dgm:pt>
    <dgm:pt modelId="{15360C84-EB44-44F5-8D90-438B45FE6319}" type="pres">
      <dgm:prSet presAssocID="{840C156C-238A-4113-A291-0CF00B4ED419}" presName="accentRepeatNode" presStyleLbl="solidFgAcc1" presStyleIdx="1" presStyleCnt="3"/>
      <dgm:spPr/>
    </dgm:pt>
    <dgm:pt modelId="{52D84357-240F-449E-B1C3-EEBCB7EECFED}" type="pres">
      <dgm:prSet presAssocID="{F8571FF8-4757-4F20-B7ED-2EBE8C656E23}" presName="text_3" presStyleLbl="node1" presStyleIdx="2" presStyleCnt="3">
        <dgm:presLayoutVars>
          <dgm:bulletEnabled val="1"/>
        </dgm:presLayoutVars>
      </dgm:prSet>
      <dgm:spPr/>
    </dgm:pt>
    <dgm:pt modelId="{29923BC2-0BCD-4A2A-BD35-1B4BA60440A9}" type="pres">
      <dgm:prSet presAssocID="{F8571FF8-4757-4F20-B7ED-2EBE8C656E23}" presName="accent_3" presStyleCnt="0"/>
      <dgm:spPr/>
    </dgm:pt>
    <dgm:pt modelId="{4312F05C-03E6-44F1-B557-2826CC2A696D}" type="pres">
      <dgm:prSet presAssocID="{F8571FF8-4757-4F20-B7ED-2EBE8C656E23}" presName="accentRepeatNode" presStyleLbl="solidFgAcc1" presStyleIdx="2" presStyleCnt="3"/>
      <dgm:spPr/>
    </dgm:pt>
  </dgm:ptLst>
  <dgm:cxnLst>
    <dgm:cxn modelId="{BF46161E-1147-4738-B1F5-136A0696910E}" type="presOf" srcId="{79F10023-2B79-495C-935C-040310913464}" destId="{03FBB87D-091C-4D33-BDE4-52FDE6FE5E43}" srcOrd="0" destOrd="0" presId="urn:microsoft.com/office/officeart/2008/layout/VerticalCurvedList"/>
    <dgm:cxn modelId="{B6E8FF1E-1046-45D0-822C-ECC72DD2221C}" type="presOf" srcId="{D390A557-C194-4777-A330-58870CE5D6F4}" destId="{40DD9054-3234-46B8-A849-6DC7DE2915CD}" srcOrd="0" destOrd="0" presId="urn:microsoft.com/office/officeart/2008/layout/VerticalCurvedList"/>
    <dgm:cxn modelId="{427EE139-6D5D-46C3-B149-52E6EFD60A80}" type="presOf" srcId="{F8571FF8-4757-4F20-B7ED-2EBE8C656E23}" destId="{52D84357-240F-449E-B1C3-EEBCB7EECFED}" srcOrd="0" destOrd="0" presId="urn:microsoft.com/office/officeart/2008/layout/VerticalCurvedList"/>
    <dgm:cxn modelId="{8C7F1845-E850-44DC-BA65-DA4579EC5860}" type="presOf" srcId="{D3468B7D-4CB2-4537-9E42-BA31902C14DB}" destId="{F9952064-8E25-404A-ACF8-B963D96CC25E}" srcOrd="0" destOrd="0" presId="urn:microsoft.com/office/officeart/2008/layout/VerticalCurvedList"/>
    <dgm:cxn modelId="{DA03FF74-72D5-43BC-BCC5-1CD6A37CB20B}" type="presOf" srcId="{840C156C-238A-4113-A291-0CF00B4ED419}" destId="{6653B9C9-9540-4299-B404-D72B8D8ED7F4}" srcOrd="0" destOrd="0" presId="urn:microsoft.com/office/officeart/2008/layout/VerticalCurvedList"/>
    <dgm:cxn modelId="{602626AB-738F-4CDD-931B-DFF12BA25730}" srcId="{D3468B7D-4CB2-4537-9E42-BA31902C14DB}" destId="{F8571FF8-4757-4F20-B7ED-2EBE8C656E23}" srcOrd="2" destOrd="0" parTransId="{35E0449E-9CE5-478E-957F-CE7E323BE666}" sibTransId="{F0F78E92-404F-44C0-81F2-BAF68573177B}"/>
    <dgm:cxn modelId="{9F8445C4-5E02-4CAF-B770-EED4CE2845CC}" srcId="{D3468B7D-4CB2-4537-9E42-BA31902C14DB}" destId="{79F10023-2B79-495C-935C-040310913464}" srcOrd="0" destOrd="0" parTransId="{03A8C50B-C81D-4A1E-9189-CDB183C96B42}" sibTransId="{D390A557-C194-4777-A330-58870CE5D6F4}"/>
    <dgm:cxn modelId="{06780DFF-F88E-4F3C-93F7-AF3C68FFECAD}" srcId="{D3468B7D-4CB2-4537-9E42-BA31902C14DB}" destId="{840C156C-238A-4113-A291-0CF00B4ED419}" srcOrd="1" destOrd="0" parTransId="{8CC4FD48-6670-46DA-82AC-BBEF68B67963}" sibTransId="{A1B8C395-0C6C-432B-BC77-478CC97686CA}"/>
    <dgm:cxn modelId="{92CDC647-6267-40AF-B31D-DDB3E975EE7F}" type="presParOf" srcId="{F9952064-8E25-404A-ACF8-B963D96CC25E}" destId="{599AF456-DF5C-49EF-8006-74FC5F97005D}" srcOrd="0" destOrd="0" presId="urn:microsoft.com/office/officeart/2008/layout/VerticalCurvedList"/>
    <dgm:cxn modelId="{439536FA-E199-4D6F-88F3-972EF643CC0D}" type="presParOf" srcId="{599AF456-DF5C-49EF-8006-74FC5F97005D}" destId="{F38640A3-BAA4-44DB-A218-7A33A61F30F3}" srcOrd="0" destOrd="0" presId="urn:microsoft.com/office/officeart/2008/layout/VerticalCurvedList"/>
    <dgm:cxn modelId="{B18B6CB9-508B-4E2F-9B28-14AB083FFB78}" type="presParOf" srcId="{F38640A3-BAA4-44DB-A218-7A33A61F30F3}" destId="{FB1AB1C8-C130-4A0E-BFE4-F3A4938B791F}" srcOrd="0" destOrd="0" presId="urn:microsoft.com/office/officeart/2008/layout/VerticalCurvedList"/>
    <dgm:cxn modelId="{556C6306-C3B4-42B7-AC3F-FF25B64381D5}" type="presParOf" srcId="{F38640A3-BAA4-44DB-A218-7A33A61F30F3}" destId="{40DD9054-3234-46B8-A849-6DC7DE2915CD}" srcOrd="1" destOrd="0" presId="urn:microsoft.com/office/officeart/2008/layout/VerticalCurvedList"/>
    <dgm:cxn modelId="{747C7A6F-D73D-4EF0-9F54-29399E710130}" type="presParOf" srcId="{F38640A3-BAA4-44DB-A218-7A33A61F30F3}" destId="{F01569BF-F787-4BFE-9B4C-B6D57EC14DE9}" srcOrd="2" destOrd="0" presId="urn:microsoft.com/office/officeart/2008/layout/VerticalCurvedList"/>
    <dgm:cxn modelId="{552988A0-A0CB-491B-AF88-F8FE2C9DE23F}" type="presParOf" srcId="{F38640A3-BAA4-44DB-A218-7A33A61F30F3}" destId="{7AF4F26E-8737-4174-807E-692346EBE0CC}" srcOrd="3" destOrd="0" presId="urn:microsoft.com/office/officeart/2008/layout/VerticalCurvedList"/>
    <dgm:cxn modelId="{54B864D1-F619-49D4-8BC3-6C0C0D69C06A}" type="presParOf" srcId="{599AF456-DF5C-49EF-8006-74FC5F97005D}" destId="{03FBB87D-091C-4D33-BDE4-52FDE6FE5E43}" srcOrd="1" destOrd="0" presId="urn:microsoft.com/office/officeart/2008/layout/VerticalCurvedList"/>
    <dgm:cxn modelId="{0A60D963-7D30-4FCC-9E48-37BFBA0997D1}" type="presParOf" srcId="{599AF456-DF5C-49EF-8006-74FC5F97005D}" destId="{136E2688-37F7-403F-97E9-9F18758E4BCE}" srcOrd="2" destOrd="0" presId="urn:microsoft.com/office/officeart/2008/layout/VerticalCurvedList"/>
    <dgm:cxn modelId="{8139DC86-7EF8-42D9-A5F6-80A84B5DF0A2}" type="presParOf" srcId="{136E2688-37F7-403F-97E9-9F18758E4BCE}" destId="{5302A29D-8DBA-4B1A-9DC2-71DB09CC4596}" srcOrd="0" destOrd="0" presId="urn:microsoft.com/office/officeart/2008/layout/VerticalCurvedList"/>
    <dgm:cxn modelId="{143BEB83-94D3-4ECE-AA90-61590ACAC2EA}" type="presParOf" srcId="{599AF456-DF5C-49EF-8006-74FC5F97005D}" destId="{6653B9C9-9540-4299-B404-D72B8D8ED7F4}" srcOrd="3" destOrd="0" presId="urn:microsoft.com/office/officeart/2008/layout/VerticalCurvedList"/>
    <dgm:cxn modelId="{CE460653-E4C1-4913-926F-5E7DBB80DF5A}" type="presParOf" srcId="{599AF456-DF5C-49EF-8006-74FC5F97005D}" destId="{DDB2ECB1-701A-41FB-9A1B-2B5372D80D1D}" srcOrd="4" destOrd="0" presId="urn:microsoft.com/office/officeart/2008/layout/VerticalCurvedList"/>
    <dgm:cxn modelId="{50B071B1-3343-41A5-BB6E-D7060C0E9F6A}" type="presParOf" srcId="{DDB2ECB1-701A-41FB-9A1B-2B5372D80D1D}" destId="{15360C84-EB44-44F5-8D90-438B45FE6319}" srcOrd="0" destOrd="0" presId="urn:microsoft.com/office/officeart/2008/layout/VerticalCurvedList"/>
    <dgm:cxn modelId="{53CF5116-A2E9-48D8-930C-C1EBBE38F167}" type="presParOf" srcId="{599AF456-DF5C-49EF-8006-74FC5F97005D}" destId="{52D84357-240F-449E-B1C3-EEBCB7EECFED}" srcOrd="5" destOrd="0" presId="urn:microsoft.com/office/officeart/2008/layout/VerticalCurvedList"/>
    <dgm:cxn modelId="{5AC34806-4DC0-4A58-B2B5-B1FB2EAB6340}" type="presParOf" srcId="{599AF456-DF5C-49EF-8006-74FC5F97005D}" destId="{29923BC2-0BCD-4A2A-BD35-1B4BA60440A9}" srcOrd="6" destOrd="0" presId="urn:microsoft.com/office/officeart/2008/layout/VerticalCurvedList"/>
    <dgm:cxn modelId="{A328C70D-766B-49EF-8888-2614AE7F9A69}" type="presParOf" srcId="{29923BC2-0BCD-4A2A-BD35-1B4BA60440A9}" destId="{4312F05C-03E6-44F1-B557-2826CC2A69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D310BB-D9EA-4123-B1A6-D0605B85FFB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8AADB498-5105-4305-91C0-1A7DFDED7258}">
      <dgm:prSet phldrT="[Text]"/>
      <dgm:spPr/>
      <dgm:t>
        <a:bodyPr/>
        <a:lstStyle/>
        <a:p>
          <a:r>
            <a:rPr lang="ro-RO" dirty="0"/>
            <a:t>Optica </a:t>
          </a:r>
          <a:r>
            <a:rPr lang="ro-RO" dirty="0" err="1"/>
            <a:t>Veszi</a:t>
          </a:r>
          <a:endParaRPr lang="ro-RO" dirty="0"/>
        </a:p>
      </dgm:t>
    </dgm:pt>
    <dgm:pt modelId="{EC0C48F9-555C-4B56-805D-66EBE2F1A348}" type="parTrans" cxnId="{968B8DC9-8C1B-4662-8B3E-BF988B33BE48}">
      <dgm:prSet/>
      <dgm:spPr/>
      <dgm:t>
        <a:bodyPr/>
        <a:lstStyle/>
        <a:p>
          <a:endParaRPr lang="ro-RO"/>
        </a:p>
      </dgm:t>
    </dgm:pt>
    <dgm:pt modelId="{1074F659-EBDA-49D4-8E72-DF593BD85603}" type="sibTrans" cxnId="{968B8DC9-8C1B-4662-8B3E-BF988B33BE48}">
      <dgm:prSet/>
      <dgm:spPr/>
      <dgm:t>
        <a:bodyPr/>
        <a:lstStyle/>
        <a:p>
          <a:endParaRPr lang="ro-RO"/>
        </a:p>
      </dgm:t>
    </dgm:pt>
    <dgm:pt modelId="{E24BD423-1312-4E81-ADE7-1E6A19BC3318}">
      <dgm:prSet phldrT="[Text]"/>
      <dgm:spPr/>
      <dgm:t>
        <a:bodyPr/>
        <a:lstStyle/>
        <a:p>
          <a:r>
            <a:rPr lang="ro-RO" dirty="0"/>
            <a:t>224-5600lei</a:t>
          </a:r>
        </a:p>
      </dgm:t>
    </dgm:pt>
    <dgm:pt modelId="{E7DFF6FC-C019-4E60-BCAA-0B8F04BE31E7}" type="parTrans" cxnId="{DB88BA54-12ED-4EE8-BC7C-8866A23F2949}">
      <dgm:prSet/>
      <dgm:spPr/>
      <dgm:t>
        <a:bodyPr/>
        <a:lstStyle/>
        <a:p>
          <a:endParaRPr lang="ro-RO"/>
        </a:p>
      </dgm:t>
    </dgm:pt>
    <dgm:pt modelId="{A62E02E8-1DF3-49D0-83E8-03EDC1CB5254}" type="sibTrans" cxnId="{DB88BA54-12ED-4EE8-BC7C-8866A23F2949}">
      <dgm:prSet/>
      <dgm:spPr/>
      <dgm:t>
        <a:bodyPr/>
        <a:lstStyle/>
        <a:p>
          <a:endParaRPr lang="ro-RO"/>
        </a:p>
      </dgm:t>
    </dgm:pt>
    <dgm:pt modelId="{25F775D9-9310-453D-9E84-979F1177070C}">
      <dgm:prSet phldrT="[Text]"/>
      <dgm:spPr/>
      <dgm:t>
        <a:bodyPr/>
        <a:lstStyle/>
        <a:p>
          <a:r>
            <a:rPr lang="ro-RO" dirty="0" err="1"/>
            <a:t>Brands&amp;no-name</a:t>
          </a:r>
          <a:endParaRPr lang="ro-RO" dirty="0"/>
        </a:p>
      </dgm:t>
    </dgm:pt>
    <dgm:pt modelId="{83DB3358-9D4A-49DE-8B83-54972A5CBA0F}" type="parTrans" cxnId="{EA49207C-BF68-4923-BA63-436585F13ADF}">
      <dgm:prSet/>
      <dgm:spPr/>
      <dgm:t>
        <a:bodyPr/>
        <a:lstStyle/>
        <a:p>
          <a:endParaRPr lang="ro-RO"/>
        </a:p>
      </dgm:t>
    </dgm:pt>
    <dgm:pt modelId="{AD7C2856-67CF-412C-9238-ED406328EDD4}" type="sibTrans" cxnId="{EA49207C-BF68-4923-BA63-436585F13ADF}">
      <dgm:prSet/>
      <dgm:spPr/>
      <dgm:t>
        <a:bodyPr/>
        <a:lstStyle/>
        <a:p>
          <a:endParaRPr lang="ro-RO"/>
        </a:p>
      </dgm:t>
    </dgm:pt>
    <dgm:pt modelId="{E9FAA826-ACBF-4FE8-97CA-265F5DAA87F9}">
      <dgm:prSet phldrT="[Text]"/>
      <dgm:spPr/>
      <dgm:t>
        <a:bodyPr/>
        <a:lstStyle/>
        <a:p>
          <a:r>
            <a:rPr lang="ro-RO" dirty="0"/>
            <a:t>Optic Color</a:t>
          </a:r>
        </a:p>
      </dgm:t>
    </dgm:pt>
    <dgm:pt modelId="{FE092EF9-D790-4ACD-AEC6-B1EBA8BC1427}" type="parTrans" cxnId="{E5EFC5EB-6CC9-4E3D-B7B0-A938EDE91E66}">
      <dgm:prSet/>
      <dgm:spPr/>
      <dgm:t>
        <a:bodyPr/>
        <a:lstStyle/>
        <a:p>
          <a:endParaRPr lang="ro-RO"/>
        </a:p>
      </dgm:t>
    </dgm:pt>
    <dgm:pt modelId="{8727B719-CA24-4085-807C-7A93E4A0F5B3}" type="sibTrans" cxnId="{E5EFC5EB-6CC9-4E3D-B7B0-A938EDE91E66}">
      <dgm:prSet/>
      <dgm:spPr/>
      <dgm:t>
        <a:bodyPr/>
        <a:lstStyle/>
        <a:p>
          <a:endParaRPr lang="ro-RO"/>
        </a:p>
      </dgm:t>
    </dgm:pt>
    <dgm:pt modelId="{C8794BEC-1D23-4EC0-AA23-15A0BC372EAC}">
      <dgm:prSet phldrT="[Text]"/>
      <dgm:spPr/>
      <dgm:t>
        <a:bodyPr/>
        <a:lstStyle/>
        <a:p>
          <a:r>
            <a:rPr lang="ro-RO" dirty="0" err="1"/>
            <a:t>Fara</a:t>
          </a:r>
          <a:r>
            <a:rPr lang="ro-RO" dirty="0"/>
            <a:t> </a:t>
          </a:r>
          <a:r>
            <a:rPr lang="ro-RO" dirty="0" err="1"/>
            <a:t>info</a:t>
          </a:r>
          <a:endParaRPr lang="ro-RO" dirty="0"/>
        </a:p>
      </dgm:t>
    </dgm:pt>
    <dgm:pt modelId="{1A66BDCE-7606-4FEE-A4C1-2A8566B6D98F}" type="parTrans" cxnId="{A81C14E0-2E74-4C3A-879B-C1022A180113}">
      <dgm:prSet/>
      <dgm:spPr/>
      <dgm:t>
        <a:bodyPr/>
        <a:lstStyle/>
        <a:p>
          <a:endParaRPr lang="ro-RO"/>
        </a:p>
      </dgm:t>
    </dgm:pt>
    <dgm:pt modelId="{5512E249-02BD-47B1-8AD8-F5C42A727437}" type="sibTrans" cxnId="{A81C14E0-2E74-4C3A-879B-C1022A180113}">
      <dgm:prSet/>
      <dgm:spPr/>
      <dgm:t>
        <a:bodyPr/>
        <a:lstStyle/>
        <a:p>
          <a:endParaRPr lang="ro-RO"/>
        </a:p>
      </dgm:t>
    </dgm:pt>
    <dgm:pt modelId="{0B1D22A5-085D-449A-BA7F-A9D47416D100}">
      <dgm:prSet phldrT="[Text]"/>
      <dgm:spPr/>
      <dgm:t>
        <a:bodyPr/>
        <a:lstStyle/>
        <a:p>
          <a:r>
            <a:rPr lang="ro-RO" dirty="0"/>
            <a:t>Doar ochelari </a:t>
          </a:r>
          <a:r>
            <a:rPr lang="ro-RO" dirty="0" err="1"/>
            <a:t>rosii</a:t>
          </a:r>
          <a:endParaRPr lang="ro-RO" dirty="0"/>
        </a:p>
      </dgm:t>
    </dgm:pt>
    <dgm:pt modelId="{DFC21098-141B-4718-BF39-DA8F0E1258D6}" type="parTrans" cxnId="{4D52B79F-C5B3-4F25-A7EA-54AF7DB08A29}">
      <dgm:prSet/>
      <dgm:spPr/>
      <dgm:t>
        <a:bodyPr/>
        <a:lstStyle/>
        <a:p>
          <a:endParaRPr lang="ro-RO"/>
        </a:p>
      </dgm:t>
    </dgm:pt>
    <dgm:pt modelId="{6163AAF5-6D85-45A7-B388-0EA7D90ABB35}" type="sibTrans" cxnId="{4D52B79F-C5B3-4F25-A7EA-54AF7DB08A29}">
      <dgm:prSet/>
      <dgm:spPr/>
      <dgm:t>
        <a:bodyPr/>
        <a:lstStyle/>
        <a:p>
          <a:endParaRPr lang="ro-RO"/>
        </a:p>
      </dgm:t>
    </dgm:pt>
    <dgm:pt modelId="{484BF42B-44A9-4EB5-997A-5D2D1A5C04DB}" type="pres">
      <dgm:prSet presAssocID="{B6D310BB-D9EA-4123-B1A6-D0605B85FFB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E7E71F1-CEB7-497B-8DA5-C0B95392A9D3}" type="pres">
      <dgm:prSet presAssocID="{B6D310BB-D9EA-4123-B1A6-D0605B85FFBC}" presName="cycle" presStyleCnt="0"/>
      <dgm:spPr/>
    </dgm:pt>
    <dgm:pt modelId="{4241BB2D-C94F-478E-A753-F5E95E7B0699}" type="pres">
      <dgm:prSet presAssocID="{B6D310BB-D9EA-4123-B1A6-D0605B85FFBC}" presName="centerShape" presStyleCnt="0"/>
      <dgm:spPr/>
    </dgm:pt>
    <dgm:pt modelId="{B0E37EC7-AC6B-4454-826A-895D97F16AE6}" type="pres">
      <dgm:prSet presAssocID="{B6D310BB-D9EA-4123-B1A6-D0605B85FFBC}" presName="connSite" presStyleLbl="node1" presStyleIdx="0" presStyleCnt="3"/>
      <dgm:spPr/>
    </dgm:pt>
    <dgm:pt modelId="{3F3D34DA-0FF8-4D4B-A105-09B184736D3F}" type="pres">
      <dgm:prSet presAssocID="{B6D310BB-D9EA-4123-B1A6-D0605B85FFBC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67EE5464-1D6A-4BB0-8DE4-27AD459184F4}" type="pres">
      <dgm:prSet presAssocID="{EC0C48F9-555C-4B56-805D-66EBE2F1A348}" presName="Name25" presStyleLbl="parChTrans1D1" presStyleIdx="0" presStyleCnt="2"/>
      <dgm:spPr/>
    </dgm:pt>
    <dgm:pt modelId="{A354ED82-11AF-40AC-8104-F4AFA6264FAC}" type="pres">
      <dgm:prSet presAssocID="{8AADB498-5105-4305-91C0-1A7DFDED7258}" presName="node" presStyleCnt="0"/>
      <dgm:spPr/>
    </dgm:pt>
    <dgm:pt modelId="{C73AE56C-FEE6-44CD-9383-90D9DBD98E9E}" type="pres">
      <dgm:prSet presAssocID="{8AADB498-5105-4305-91C0-1A7DFDED7258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6C792970-0E86-4B2E-8297-D0BCDB619DB8}" type="pres">
      <dgm:prSet presAssocID="{8AADB498-5105-4305-91C0-1A7DFDED7258}" presName="childNode" presStyleLbl="revTx" presStyleIdx="0" presStyleCnt="2">
        <dgm:presLayoutVars>
          <dgm:bulletEnabled val="1"/>
        </dgm:presLayoutVars>
      </dgm:prSet>
      <dgm:spPr/>
    </dgm:pt>
    <dgm:pt modelId="{8E0D83F0-7383-41EA-BFA4-D2D54C49E1DC}" type="pres">
      <dgm:prSet presAssocID="{FE092EF9-D790-4ACD-AEC6-B1EBA8BC1427}" presName="Name25" presStyleLbl="parChTrans1D1" presStyleIdx="1" presStyleCnt="2"/>
      <dgm:spPr/>
    </dgm:pt>
    <dgm:pt modelId="{C1ADB6DB-20B9-40E6-AA6C-6C541DB438EA}" type="pres">
      <dgm:prSet presAssocID="{E9FAA826-ACBF-4FE8-97CA-265F5DAA87F9}" presName="node" presStyleCnt="0"/>
      <dgm:spPr/>
    </dgm:pt>
    <dgm:pt modelId="{E7F63E6F-D410-4FC6-9268-8F7B22C97AF1}" type="pres">
      <dgm:prSet presAssocID="{E9FAA826-ACBF-4FE8-97CA-265F5DAA87F9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EB26551B-6157-4404-80FF-92A4C91948D6}" type="pres">
      <dgm:prSet presAssocID="{E9FAA826-ACBF-4FE8-97CA-265F5DAA87F9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813A7B0B-5248-4F99-AEC9-DDFD87933B39}" type="presOf" srcId="{E9FAA826-ACBF-4FE8-97CA-265F5DAA87F9}" destId="{E7F63E6F-D410-4FC6-9268-8F7B22C97AF1}" srcOrd="0" destOrd="0" presId="urn:microsoft.com/office/officeart/2005/8/layout/radial2"/>
    <dgm:cxn modelId="{2C186F1C-09DE-43CE-9149-8CCAA686AE40}" type="presOf" srcId="{B6D310BB-D9EA-4123-B1A6-D0605B85FFBC}" destId="{484BF42B-44A9-4EB5-997A-5D2D1A5C04DB}" srcOrd="0" destOrd="0" presId="urn:microsoft.com/office/officeart/2005/8/layout/radial2"/>
    <dgm:cxn modelId="{6CF51D52-C99A-4F5B-93A1-02C8DB33B69F}" type="presOf" srcId="{C8794BEC-1D23-4EC0-AA23-15A0BC372EAC}" destId="{EB26551B-6157-4404-80FF-92A4C91948D6}" srcOrd="0" destOrd="0" presId="urn:microsoft.com/office/officeart/2005/8/layout/radial2"/>
    <dgm:cxn modelId="{DB88BA54-12ED-4EE8-BC7C-8866A23F2949}" srcId="{8AADB498-5105-4305-91C0-1A7DFDED7258}" destId="{E24BD423-1312-4E81-ADE7-1E6A19BC3318}" srcOrd="0" destOrd="0" parTransId="{E7DFF6FC-C019-4E60-BCAA-0B8F04BE31E7}" sibTransId="{A62E02E8-1DF3-49D0-83E8-03EDC1CB5254}"/>
    <dgm:cxn modelId="{EA49207C-BF68-4923-BA63-436585F13ADF}" srcId="{8AADB498-5105-4305-91C0-1A7DFDED7258}" destId="{25F775D9-9310-453D-9E84-979F1177070C}" srcOrd="1" destOrd="0" parTransId="{83DB3358-9D4A-49DE-8B83-54972A5CBA0F}" sibTransId="{AD7C2856-67CF-412C-9238-ED406328EDD4}"/>
    <dgm:cxn modelId="{2869F197-5F09-448F-8323-BB0D92A45DA9}" type="presOf" srcId="{0B1D22A5-085D-449A-BA7F-A9D47416D100}" destId="{EB26551B-6157-4404-80FF-92A4C91948D6}" srcOrd="0" destOrd="1" presId="urn:microsoft.com/office/officeart/2005/8/layout/radial2"/>
    <dgm:cxn modelId="{FEC5B89E-14AD-4ADB-AFA2-F5CDEE073BE3}" type="presOf" srcId="{EC0C48F9-555C-4B56-805D-66EBE2F1A348}" destId="{67EE5464-1D6A-4BB0-8DE4-27AD459184F4}" srcOrd="0" destOrd="0" presId="urn:microsoft.com/office/officeart/2005/8/layout/radial2"/>
    <dgm:cxn modelId="{4D52B79F-C5B3-4F25-A7EA-54AF7DB08A29}" srcId="{E9FAA826-ACBF-4FE8-97CA-265F5DAA87F9}" destId="{0B1D22A5-085D-449A-BA7F-A9D47416D100}" srcOrd="1" destOrd="0" parTransId="{DFC21098-141B-4718-BF39-DA8F0E1258D6}" sibTransId="{6163AAF5-6D85-45A7-B388-0EA7D90ABB35}"/>
    <dgm:cxn modelId="{968B8DC9-8C1B-4662-8B3E-BF988B33BE48}" srcId="{B6D310BB-D9EA-4123-B1A6-D0605B85FFBC}" destId="{8AADB498-5105-4305-91C0-1A7DFDED7258}" srcOrd="0" destOrd="0" parTransId="{EC0C48F9-555C-4B56-805D-66EBE2F1A348}" sibTransId="{1074F659-EBDA-49D4-8E72-DF593BD85603}"/>
    <dgm:cxn modelId="{7A7210D9-5000-4787-B8FF-04E3E4DD8BDE}" type="presOf" srcId="{E24BD423-1312-4E81-ADE7-1E6A19BC3318}" destId="{6C792970-0E86-4B2E-8297-D0BCDB619DB8}" srcOrd="0" destOrd="0" presId="urn:microsoft.com/office/officeart/2005/8/layout/radial2"/>
    <dgm:cxn modelId="{A81C14E0-2E74-4C3A-879B-C1022A180113}" srcId="{E9FAA826-ACBF-4FE8-97CA-265F5DAA87F9}" destId="{C8794BEC-1D23-4EC0-AA23-15A0BC372EAC}" srcOrd="0" destOrd="0" parTransId="{1A66BDCE-7606-4FEE-A4C1-2A8566B6D98F}" sibTransId="{5512E249-02BD-47B1-8AD8-F5C42A727437}"/>
    <dgm:cxn modelId="{E5EFC5EB-6CC9-4E3D-B7B0-A938EDE91E66}" srcId="{B6D310BB-D9EA-4123-B1A6-D0605B85FFBC}" destId="{E9FAA826-ACBF-4FE8-97CA-265F5DAA87F9}" srcOrd="1" destOrd="0" parTransId="{FE092EF9-D790-4ACD-AEC6-B1EBA8BC1427}" sibTransId="{8727B719-CA24-4085-807C-7A93E4A0F5B3}"/>
    <dgm:cxn modelId="{9B7958ED-AE8B-4447-8508-0B54E745942E}" type="presOf" srcId="{FE092EF9-D790-4ACD-AEC6-B1EBA8BC1427}" destId="{8E0D83F0-7383-41EA-BFA4-D2D54C49E1DC}" srcOrd="0" destOrd="0" presId="urn:microsoft.com/office/officeart/2005/8/layout/radial2"/>
    <dgm:cxn modelId="{CD661FF5-F304-409B-922A-674A26B16938}" type="presOf" srcId="{8AADB498-5105-4305-91C0-1A7DFDED7258}" destId="{C73AE56C-FEE6-44CD-9383-90D9DBD98E9E}" srcOrd="0" destOrd="0" presId="urn:microsoft.com/office/officeart/2005/8/layout/radial2"/>
    <dgm:cxn modelId="{87FF45F6-B7F3-448A-AA37-42F55E8874DD}" type="presOf" srcId="{25F775D9-9310-453D-9E84-979F1177070C}" destId="{6C792970-0E86-4B2E-8297-D0BCDB619DB8}" srcOrd="0" destOrd="1" presId="urn:microsoft.com/office/officeart/2005/8/layout/radial2"/>
    <dgm:cxn modelId="{0DE7606C-F02F-4319-B4B9-440507C3281F}" type="presParOf" srcId="{484BF42B-44A9-4EB5-997A-5D2D1A5C04DB}" destId="{0E7E71F1-CEB7-497B-8DA5-C0B95392A9D3}" srcOrd="0" destOrd="0" presId="urn:microsoft.com/office/officeart/2005/8/layout/radial2"/>
    <dgm:cxn modelId="{B8D67457-174E-4B1E-B897-82936F94B28A}" type="presParOf" srcId="{0E7E71F1-CEB7-497B-8DA5-C0B95392A9D3}" destId="{4241BB2D-C94F-478E-A753-F5E95E7B0699}" srcOrd="0" destOrd="0" presId="urn:microsoft.com/office/officeart/2005/8/layout/radial2"/>
    <dgm:cxn modelId="{D9701299-D337-4529-9EC7-9E5365DD61C0}" type="presParOf" srcId="{4241BB2D-C94F-478E-A753-F5E95E7B0699}" destId="{B0E37EC7-AC6B-4454-826A-895D97F16AE6}" srcOrd="0" destOrd="0" presId="urn:microsoft.com/office/officeart/2005/8/layout/radial2"/>
    <dgm:cxn modelId="{25B6FB19-DB01-4973-89FD-2E1348CCD02C}" type="presParOf" srcId="{4241BB2D-C94F-478E-A753-F5E95E7B0699}" destId="{3F3D34DA-0FF8-4D4B-A105-09B184736D3F}" srcOrd="1" destOrd="0" presId="urn:microsoft.com/office/officeart/2005/8/layout/radial2"/>
    <dgm:cxn modelId="{D2D94F33-07FB-496E-8819-9E78996B2D47}" type="presParOf" srcId="{0E7E71F1-CEB7-497B-8DA5-C0B95392A9D3}" destId="{67EE5464-1D6A-4BB0-8DE4-27AD459184F4}" srcOrd="1" destOrd="0" presId="urn:microsoft.com/office/officeart/2005/8/layout/radial2"/>
    <dgm:cxn modelId="{5DA004FB-AE97-4A85-BC2A-999895B563D8}" type="presParOf" srcId="{0E7E71F1-CEB7-497B-8DA5-C0B95392A9D3}" destId="{A354ED82-11AF-40AC-8104-F4AFA6264FAC}" srcOrd="2" destOrd="0" presId="urn:microsoft.com/office/officeart/2005/8/layout/radial2"/>
    <dgm:cxn modelId="{42F1B107-FB44-458F-A6A8-C1281CF0BAF8}" type="presParOf" srcId="{A354ED82-11AF-40AC-8104-F4AFA6264FAC}" destId="{C73AE56C-FEE6-44CD-9383-90D9DBD98E9E}" srcOrd="0" destOrd="0" presId="urn:microsoft.com/office/officeart/2005/8/layout/radial2"/>
    <dgm:cxn modelId="{91F94596-2229-4734-9738-37E125EE4715}" type="presParOf" srcId="{A354ED82-11AF-40AC-8104-F4AFA6264FAC}" destId="{6C792970-0E86-4B2E-8297-D0BCDB619DB8}" srcOrd="1" destOrd="0" presId="urn:microsoft.com/office/officeart/2005/8/layout/radial2"/>
    <dgm:cxn modelId="{F3C55D6C-F934-41DF-8BE8-39E1FE20ED52}" type="presParOf" srcId="{0E7E71F1-CEB7-497B-8DA5-C0B95392A9D3}" destId="{8E0D83F0-7383-41EA-BFA4-D2D54C49E1DC}" srcOrd="3" destOrd="0" presId="urn:microsoft.com/office/officeart/2005/8/layout/radial2"/>
    <dgm:cxn modelId="{13A361F9-63A7-4C04-9862-AA0C8FD83B86}" type="presParOf" srcId="{0E7E71F1-CEB7-497B-8DA5-C0B95392A9D3}" destId="{C1ADB6DB-20B9-40E6-AA6C-6C541DB438EA}" srcOrd="4" destOrd="0" presId="urn:microsoft.com/office/officeart/2005/8/layout/radial2"/>
    <dgm:cxn modelId="{123397B6-B86F-4D31-9284-6DE075F80396}" type="presParOf" srcId="{C1ADB6DB-20B9-40E6-AA6C-6C541DB438EA}" destId="{E7F63E6F-D410-4FC6-9268-8F7B22C97AF1}" srcOrd="0" destOrd="0" presId="urn:microsoft.com/office/officeart/2005/8/layout/radial2"/>
    <dgm:cxn modelId="{69B99613-66D8-463B-B456-1785F10E5E20}" type="presParOf" srcId="{C1ADB6DB-20B9-40E6-AA6C-6C541DB438EA}" destId="{EB26551B-6157-4404-80FF-92A4C91948D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62CAD6-342E-49EA-825C-A7F8E5F065F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o-RO"/>
        </a:p>
      </dgm:t>
    </dgm:pt>
    <dgm:pt modelId="{4CC63444-613A-4DA3-B073-8E8B50864B1D}">
      <dgm:prSet phldrT="[Text]"/>
      <dgm:spPr/>
      <dgm:t>
        <a:bodyPr/>
        <a:lstStyle/>
        <a:p>
          <a:r>
            <a:rPr lang="en-US" b="1" dirty="0" err="1"/>
            <a:t>strategia</a:t>
          </a:r>
          <a:r>
            <a:rPr lang="en-US" b="1" dirty="0"/>
            <a:t> de </a:t>
          </a:r>
          <a:r>
            <a:rPr lang="en-US" b="1" dirty="0" err="1"/>
            <a:t>stabilire</a:t>
          </a:r>
          <a:r>
            <a:rPr lang="en-US" b="1" dirty="0"/>
            <a:t> a </a:t>
          </a:r>
          <a:r>
            <a:rPr lang="en-US" b="1" dirty="0" err="1"/>
            <a:t>unor</a:t>
          </a:r>
          <a:r>
            <a:rPr lang="en-US" b="1" dirty="0"/>
            <a:t> </a:t>
          </a:r>
          <a:r>
            <a:rPr lang="en-US" b="1" dirty="0" err="1"/>
            <a:t>preturi</a:t>
          </a:r>
          <a:r>
            <a:rPr lang="en-US" b="1" dirty="0"/>
            <a:t> </a:t>
          </a:r>
          <a:r>
            <a:rPr lang="en-US" b="1" dirty="0" err="1"/>
            <a:t>psihologice</a:t>
          </a:r>
          <a:r>
            <a:rPr lang="en-US" dirty="0"/>
            <a:t>. </a:t>
          </a:r>
          <a:r>
            <a:rPr lang="en-US" b="1" dirty="0" err="1"/>
            <a:t>strategia</a:t>
          </a:r>
          <a:r>
            <a:rPr lang="en-US" b="1" dirty="0"/>
            <a:t> de </a:t>
          </a:r>
          <a:r>
            <a:rPr lang="en-US" b="1" dirty="0" err="1"/>
            <a:t>stabilire</a:t>
          </a:r>
          <a:r>
            <a:rPr lang="en-US" b="1" dirty="0"/>
            <a:t> a </a:t>
          </a:r>
          <a:r>
            <a:rPr lang="en-US" b="1" dirty="0" err="1"/>
            <a:t>preturilor</a:t>
          </a:r>
          <a:r>
            <a:rPr lang="en-US" b="1" dirty="0"/>
            <a:t> </a:t>
          </a:r>
          <a:r>
            <a:rPr lang="en-US" b="1" dirty="0" err="1"/>
            <a:t>promotionale</a:t>
          </a:r>
          <a:r>
            <a:rPr lang="ro-RO" b="1" dirty="0"/>
            <a:t> (rubrica de reduceri)</a:t>
          </a:r>
          <a:r>
            <a:rPr lang="en-US" dirty="0"/>
            <a:t>, </a:t>
          </a:r>
          <a:r>
            <a:rPr lang="en-US" b="1" dirty="0" err="1"/>
            <a:t>stabilire</a:t>
          </a:r>
          <a:r>
            <a:rPr lang="en-US" b="1" dirty="0"/>
            <a:t> a </a:t>
          </a:r>
          <a:r>
            <a:rPr lang="en-US" b="1" dirty="0" err="1"/>
            <a:t>pretului</a:t>
          </a:r>
          <a:r>
            <a:rPr lang="en-US" b="1" dirty="0"/>
            <a:t> </a:t>
          </a:r>
          <a:r>
            <a:rPr lang="en-US" b="1" dirty="0" err="1"/>
            <a:t>pentru</a:t>
          </a:r>
          <a:r>
            <a:rPr lang="en-US" b="1" dirty="0"/>
            <a:t> </a:t>
          </a:r>
          <a:r>
            <a:rPr lang="en-US" b="1" dirty="0" err="1"/>
            <a:t>produsele</a:t>
          </a:r>
          <a:r>
            <a:rPr lang="en-US" b="1" dirty="0"/>
            <a:t> </a:t>
          </a:r>
          <a:r>
            <a:rPr lang="en-US" b="1" dirty="0" err="1"/>
            <a:t>vandute</a:t>
          </a:r>
          <a:r>
            <a:rPr lang="en-US" b="1" dirty="0"/>
            <a:t> la </a:t>
          </a:r>
          <a:r>
            <a:rPr lang="en-US" b="1" dirty="0" err="1"/>
            <a:t>pachet</a:t>
          </a:r>
          <a:endParaRPr lang="ro-RO" dirty="0"/>
        </a:p>
      </dgm:t>
    </dgm:pt>
    <dgm:pt modelId="{5C9D1C2F-DC9D-4016-91E5-512316785765}" type="parTrans" cxnId="{6E02B1BB-3BDB-4555-8A19-41805CDFA598}">
      <dgm:prSet/>
      <dgm:spPr/>
      <dgm:t>
        <a:bodyPr/>
        <a:lstStyle/>
        <a:p>
          <a:endParaRPr lang="ro-RO"/>
        </a:p>
      </dgm:t>
    </dgm:pt>
    <dgm:pt modelId="{FC5C76F5-E601-4267-858C-3A21062136A2}" type="sibTrans" cxnId="{6E02B1BB-3BDB-4555-8A19-41805CDFA598}">
      <dgm:prSet/>
      <dgm:spPr/>
      <dgm:t>
        <a:bodyPr/>
        <a:lstStyle/>
        <a:p>
          <a:endParaRPr lang="ro-RO"/>
        </a:p>
      </dgm:t>
    </dgm:pt>
    <dgm:pt modelId="{13C2DAC9-3594-4E85-B02D-AE8F414D20AF}">
      <dgm:prSet phldrT="[Text]"/>
      <dgm:spPr/>
      <dgm:t>
        <a:bodyPr/>
        <a:lstStyle/>
        <a:p>
          <a:r>
            <a:rPr lang="en-US" b="1" dirty="0" err="1"/>
            <a:t>strategie</a:t>
          </a:r>
          <a:r>
            <a:rPr lang="en-US" b="1" dirty="0"/>
            <a:t> de </a:t>
          </a:r>
          <a:r>
            <a:rPr lang="en-US" b="1" dirty="0" err="1"/>
            <a:t>penetrare</a:t>
          </a:r>
          <a:r>
            <a:rPr lang="en-US" b="1" dirty="0"/>
            <a:t> a </a:t>
          </a:r>
          <a:r>
            <a:rPr lang="en-US" b="1" dirty="0" err="1"/>
            <a:t>pietei</a:t>
          </a:r>
          <a:r>
            <a:rPr lang="ro-RO" b="1" dirty="0"/>
            <a:t> lentilelor</a:t>
          </a:r>
          <a:endParaRPr lang="ro-RO" dirty="0"/>
        </a:p>
      </dgm:t>
    </dgm:pt>
    <dgm:pt modelId="{64E5BCA9-358F-4420-96B8-80B91CCD081E}" type="parTrans" cxnId="{AAB79122-977D-4E3A-8046-63A75466EAF5}">
      <dgm:prSet/>
      <dgm:spPr/>
      <dgm:t>
        <a:bodyPr/>
        <a:lstStyle/>
        <a:p>
          <a:endParaRPr lang="ro-RO"/>
        </a:p>
      </dgm:t>
    </dgm:pt>
    <dgm:pt modelId="{15C834CE-69E0-452D-AFCF-8CE9DE926CE0}" type="sibTrans" cxnId="{AAB79122-977D-4E3A-8046-63A75466EAF5}">
      <dgm:prSet/>
      <dgm:spPr/>
      <dgm:t>
        <a:bodyPr/>
        <a:lstStyle/>
        <a:p>
          <a:endParaRPr lang="ro-RO"/>
        </a:p>
      </dgm:t>
    </dgm:pt>
    <dgm:pt modelId="{9DB6B6F2-209B-4356-983A-DDF97A1EDF6A}">
      <dgm:prSet phldrT="[Text]"/>
      <dgm:spPr/>
      <dgm:t>
        <a:bodyPr/>
        <a:lstStyle/>
        <a:p>
          <a:r>
            <a:rPr lang="en-US" b="1" dirty="0" err="1"/>
            <a:t>strategie</a:t>
          </a:r>
          <a:r>
            <a:rPr lang="en-US" b="1" dirty="0"/>
            <a:t> de </a:t>
          </a:r>
          <a:r>
            <a:rPr lang="en-US" b="1" dirty="0" err="1"/>
            <a:t>stabilire</a:t>
          </a:r>
          <a:r>
            <a:rPr lang="en-US" b="1" dirty="0"/>
            <a:t> a </a:t>
          </a:r>
          <a:r>
            <a:rPr lang="en-US" b="1" dirty="0" err="1"/>
            <a:t>unor</a:t>
          </a:r>
          <a:r>
            <a:rPr lang="en-US" b="1" dirty="0"/>
            <a:t> </a:t>
          </a:r>
          <a:r>
            <a:rPr lang="en-US" b="1" dirty="0" err="1"/>
            <a:t>preturi</a:t>
          </a:r>
          <a:r>
            <a:rPr lang="en-US" b="1" dirty="0"/>
            <a:t> pe </a:t>
          </a:r>
          <a:r>
            <a:rPr lang="en-US" b="1" dirty="0" err="1"/>
            <a:t>criterii</a:t>
          </a:r>
          <a:r>
            <a:rPr lang="en-US" b="1" dirty="0"/>
            <a:t> </a:t>
          </a:r>
          <a:r>
            <a:rPr lang="en-US" b="1" dirty="0" err="1"/>
            <a:t>geografice</a:t>
          </a:r>
          <a:endParaRPr lang="ro-RO" dirty="0"/>
        </a:p>
      </dgm:t>
    </dgm:pt>
    <dgm:pt modelId="{72221712-EF13-4E7C-AE31-8395FBD65E05}" type="parTrans" cxnId="{024D793B-5B56-499C-87B8-5C197655B081}">
      <dgm:prSet/>
      <dgm:spPr/>
      <dgm:t>
        <a:bodyPr/>
        <a:lstStyle/>
        <a:p>
          <a:endParaRPr lang="ro-RO"/>
        </a:p>
      </dgm:t>
    </dgm:pt>
    <dgm:pt modelId="{CDA56395-BEA4-4CEC-8D26-2B27B975EE56}" type="sibTrans" cxnId="{024D793B-5B56-499C-87B8-5C197655B081}">
      <dgm:prSet/>
      <dgm:spPr/>
      <dgm:t>
        <a:bodyPr/>
        <a:lstStyle/>
        <a:p>
          <a:endParaRPr lang="ro-RO"/>
        </a:p>
      </dgm:t>
    </dgm:pt>
    <dgm:pt modelId="{DF3322EA-8967-4DAA-BBD8-18310700DC5C}" type="pres">
      <dgm:prSet presAssocID="{5C62CAD6-342E-49EA-825C-A7F8E5F065F6}" presName="Name0" presStyleCnt="0">
        <dgm:presLayoutVars>
          <dgm:chMax val="7"/>
          <dgm:chPref val="7"/>
          <dgm:dir/>
        </dgm:presLayoutVars>
      </dgm:prSet>
      <dgm:spPr/>
    </dgm:pt>
    <dgm:pt modelId="{C1F169F6-2E06-49D1-BE11-EE19404E0513}" type="pres">
      <dgm:prSet presAssocID="{5C62CAD6-342E-49EA-825C-A7F8E5F065F6}" presName="Name1" presStyleCnt="0"/>
      <dgm:spPr/>
    </dgm:pt>
    <dgm:pt modelId="{7EE17D48-F727-41E6-B1CF-E0A5E3840780}" type="pres">
      <dgm:prSet presAssocID="{5C62CAD6-342E-49EA-825C-A7F8E5F065F6}" presName="cycle" presStyleCnt="0"/>
      <dgm:spPr/>
    </dgm:pt>
    <dgm:pt modelId="{62544BC1-67A3-4C21-89F9-4CDD5B981C54}" type="pres">
      <dgm:prSet presAssocID="{5C62CAD6-342E-49EA-825C-A7F8E5F065F6}" presName="srcNode" presStyleLbl="node1" presStyleIdx="0" presStyleCnt="3"/>
      <dgm:spPr/>
    </dgm:pt>
    <dgm:pt modelId="{E5661F20-0CA5-4B05-9867-C6E6806BEBC4}" type="pres">
      <dgm:prSet presAssocID="{5C62CAD6-342E-49EA-825C-A7F8E5F065F6}" presName="conn" presStyleLbl="parChTrans1D2" presStyleIdx="0" presStyleCnt="1"/>
      <dgm:spPr/>
    </dgm:pt>
    <dgm:pt modelId="{B97A9D8B-0E59-45EB-A1B0-9F7FEE28C38D}" type="pres">
      <dgm:prSet presAssocID="{5C62CAD6-342E-49EA-825C-A7F8E5F065F6}" presName="extraNode" presStyleLbl="node1" presStyleIdx="0" presStyleCnt="3"/>
      <dgm:spPr/>
    </dgm:pt>
    <dgm:pt modelId="{44EF3746-0908-4BDD-88DF-2983885F63C1}" type="pres">
      <dgm:prSet presAssocID="{5C62CAD6-342E-49EA-825C-A7F8E5F065F6}" presName="dstNode" presStyleLbl="node1" presStyleIdx="0" presStyleCnt="3"/>
      <dgm:spPr/>
    </dgm:pt>
    <dgm:pt modelId="{A3FBEA93-8C79-4B0C-979B-ACB3F246C480}" type="pres">
      <dgm:prSet presAssocID="{4CC63444-613A-4DA3-B073-8E8B50864B1D}" presName="text_1" presStyleLbl="node1" presStyleIdx="0" presStyleCnt="3">
        <dgm:presLayoutVars>
          <dgm:bulletEnabled val="1"/>
        </dgm:presLayoutVars>
      </dgm:prSet>
      <dgm:spPr/>
    </dgm:pt>
    <dgm:pt modelId="{B08324EF-96F0-4818-9857-3E55FAA478F2}" type="pres">
      <dgm:prSet presAssocID="{4CC63444-613A-4DA3-B073-8E8B50864B1D}" presName="accent_1" presStyleCnt="0"/>
      <dgm:spPr/>
    </dgm:pt>
    <dgm:pt modelId="{6E2C169C-4CA9-4BED-88DC-0D55500F1652}" type="pres">
      <dgm:prSet presAssocID="{4CC63444-613A-4DA3-B073-8E8B50864B1D}" presName="accentRepeatNode" presStyleLbl="solidFgAcc1" presStyleIdx="0" presStyleCnt="3" custLinFactNeighborX="-1586" custLinFactNeighborY="-2487"/>
      <dgm:spPr/>
    </dgm:pt>
    <dgm:pt modelId="{584FDAD6-DA16-4461-888A-1621B96A906D}" type="pres">
      <dgm:prSet presAssocID="{13C2DAC9-3594-4E85-B02D-AE8F414D20AF}" presName="text_2" presStyleLbl="node1" presStyleIdx="1" presStyleCnt="3">
        <dgm:presLayoutVars>
          <dgm:bulletEnabled val="1"/>
        </dgm:presLayoutVars>
      </dgm:prSet>
      <dgm:spPr/>
    </dgm:pt>
    <dgm:pt modelId="{365AB0C1-28E5-44BE-87B8-42AF3DAEAB6A}" type="pres">
      <dgm:prSet presAssocID="{13C2DAC9-3594-4E85-B02D-AE8F414D20AF}" presName="accent_2" presStyleCnt="0"/>
      <dgm:spPr/>
    </dgm:pt>
    <dgm:pt modelId="{FF3E54D9-3115-4BAC-935E-7A3B34796F62}" type="pres">
      <dgm:prSet presAssocID="{13C2DAC9-3594-4E85-B02D-AE8F414D20AF}" presName="accentRepeatNode" presStyleLbl="solidFgAcc1" presStyleIdx="1" presStyleCnt="3"/>
      <dgm:spPr/>
    </dgm:pt>
    <dgm:pt modelId="{013016F4-70C5-494E-8B93-B2A55B9856DC}" type="pres">
      <dgm:prSet presAssocID="{9DB6B6F2-209B-4356-983A-DDF97A1EDF6A}" presName="text_3" presStyleLbl="node1" presStyleIdx="2" presStyleCnt="3">
        <dgm:presLayoutVars>
          <dgm:bulletEnabled val="1"/>
        </dgm:presLayoutVars>
      </dgm:prSet>
      <dgm:spPr/>
    </dgm:pt>
    <dgm:pt modelId="{095F95E3-26CF-415B-989F-0C685CE95AD3}" type="pres">
      <dgm:prSet presAssocID="{9DB6B6F2-209B-4356-983A-DDF97A1EDF6A}" presName="accent_3" presStyleCnt="0"/>
      <dgm:spPr/>
    </dgm:pt>
    <dgm:pt modelId="{2BD1EAA3-105E-4F2F-BD73-CCD44BE0E8FF}" type="pres">
      <dgm:prSet presAssocID="{9DB6B6F2-209B-4356-983A-DDF97A1EDF6A}" presName="accentRepeatNode" presStyleLbl="solidFgAcc1" presStyleIdx="2" presStyleCnt="3"/>
      <dgm:spPr/>
    </dgm:pt>
  </dgm:ptLst>
  <dgm:cxnLst>
    <dgm:cxn modelId="{AAB79122-977D-4E3A-8046-63A75466EAF5}" srcId="{5C62CAD6-342E-49EA-825C-A7F8E5F065F6}" destId="{13C2DAC9-3594-4E85-B02D-AE8F414D20AF}" srcOrd="1" destOrd="0" parTransId="{64E5BCA9-358F-4420-96B8-80B91CCD081E}" sibTransId="{15C834CE-69E0-452D-AFCF-8CE9DE926CE0}"/>
    <dgm:cxn modelId="{C04BE123-F862-4D23-92B7-9AF43A0A272A}" type="presOf" srcId="{FC5C76F5-E601-4267-858C-3A21062136A2}" destId="{E5661F20-0CA5-4B05-9867-C6E6806BEBC4}" srcOrd="0" destOrd="0" presId="urn:microsoft.com/office/officeart/2008/layout/VerticalCurvedList"/>
    <dgm:cxn modelId="{024D793B-5B56-499C-87B8-5C197655B081}" srcId="{5C62CAD6-342E-49EA-825C-A7F8E5F065F6}" destId="{9DB6B6F2-209B-4356-983A-DDF97A1EDF6A}" srcOrd="2" destOrd="0" parTransId="{72221712-EF13-4E7C-AE31-8395FBD65E05}" sibTransId="{CDA56395-BEA4-4CEC-8D26-2B27B975EE56}"/>
    <dgm:cxn modelId="{EADD6F99-51DA-4F67-9124-EDEAC5985B1D}" type="presOf" srcId="{5C62CAD6-342E-49EA-825C-A7F8E5F065F6}" destId="{DF3322EA-8967-4DAA-BBD8-18310700DC5C}" srcOrd="0" destOrd="0" presId="urn:microsoft.com/office/officeart/2008/layout/VerticalCurvedList"/>
    <dgm:cxn modelId="{6E02B1BB-3BDB-4555-8A19-41805CDFA598}" srcId="{5C62CAD6-342E-49EA-825C-A7F8E5F065F6}" destId="{4CC63444-613A-4DA3-B073-8E8B50864B1D}" srcOrd="0" destOrd="0" parTransId="{5C9D1C2F-DC9D-4016-91E5-512316785765}" sibTransId="{FC5C76F5-E601-4267-858C-3A21062136A2}"/>
    <dgm:cxn modelId="{CD01AEC3-6972-44B9-B58B-FCFBC805A482}" type="presOf" srcId="{9DB6B6F2-209B-4356-983A-DDF97A1EDF6A}" destId="{013016F4-70C5-494E-8B93-B2A55B9856DC}" srcOrd="0" destOrd="0" presId="urn:microsoft.com/office/officeart/2008/layout/VerticalCurvedList"/>
    <dgm:cxn modelId="{094DDDD5-C395-42AC-BA2B-BF0BEFB1FC9C}" type="presOf" srcId="{4CC63444-613A-4DA3-B073-8E8B50864B1D}" destId="{A3FBEA93-8C79-4B0C-979B-ACB3F246C480}" srcOrd="0" destOrd="0" presId="urn:microsoft.com/office/officeart/2008/layout/VerticalCurvedList"/>
    <dgm:cxn modelId="{72B9ABFC-356E-4CAB-86C6-644E4CBA2ED3}" type="presOf" srcId="{13C2DAC9-3594-4E85-B02D-AE8F414D20AF}" destId="{584FDAD6-DA16-4461-888A-1621B96A906D}" srcOrd="0" destOrd="0" presId="urn:microsoft.com/office/officeart/2008/layout/VerticalCurvedList"/>
    <dgm:cxn modelId="{AA1BC8B2-12DC-4E87-977F-88877B4FFA82}" type="presParOf" srcId="{DF3322EA-8967-4DAA-BBD8-18310700DC5C}" destId="{C1F169F6-2E06-49D1-BE11-EE19404E0513}" srcOrd="0" destOrd="0" presId="urn:microsoft.com/office/officeart/2008/layout/VerticalCurvedList"/>
    <dgm:cxn modelId="{97288ABD-60AD-4BD8-85A6-DB7FDBB9B41E}" type="presParOf" srcId="{C1F169F6-2E06-49D1-BE11-EE19404E0513}" destId="{7EE17D48-F727-41E6-B1CF-E0A5E3840780}" srcOrd="0" destOrd="0" presId="urn:microsoft.com/office/officeart/2008/layout/VerticalCurvedList"/>
    <dgm:cxn modelId="{E8578425-8DEC-45BC-8028-BC763B7C0E0C}" type="presParOf" srcId="{7EE17D48-F727-41E6-B1CF-E0A5E3840780}" destId="{62544BC1-67A3-4C21-89F9-4CDD5B981C54}" srcOrd="0" destOrd="0" presId="urn:microsoft.com/office/officeart/2008/layout/VerticalCurvedList"/>
    <dgm:cxn modelId="{ED92C9E3-7096-463F-8E43-FD7A7A1FA889}" type="presParOf" srcId="{7EE17D48-F727-41E6-B1CF-E0A5E3840780}" destId="{E5661F20-0CA5-4B05-9867-C6E6806BEBC4}" srcOrd="1" destOrd="0" presId="urn:microsoft.com/office/officeart/2008/layout/VerticalCurvedList"/>
    <dgm:cxn modelId="{008EA653-AC85-4102-9EAD-945F5301C078}" type="presParOf" srcId="{7EE17D48-F727-41E6-B1CF-E0A5E3840780}" destId="{B97A9D8B-0E59-45EB-A1B0-9F7FEE28C38D}" srcOrd="2" destOrd="0" presId="urn:microsoft.com/office/officeart/2008/layout/VerticalCurvedList"/>
    <dgm:cxn modelId="{D9DD8F1B-93B3-4665-B2C6-A53CE51A8E84}" type="presParOf" srcId="{7EE17D48-F727-41E6-B1CF-E0A5E3840780}" destId="{44EF3746-0908-4BDD-88DF-2983885F63C1}" srcOrd="3" destOrd="0" presId="urn:microsoft.com/office/officeart/2008/layout/VerticalCurvedList"/>
    <dgm:cxn modelId="{402E5DF1-6552-43D3-B0E7-2B09C9F75388}" type="presParOf" srcId="{C1F169F6-2E06-49D1-BE11-EE19404E0513}" destId="{A3FBEA93-8C79-4B0C-979B-ACB3F246C480}" srcOrd="1" destOrd="0" presId="urn:microsoft.com/office/officeart/2008/layout/VerticalCurvedList"/>
    <dgm:cxn modelId="{953E66C2-7FF8-48E9-B631-8935561BE537}" type="presParOf" srcId="{C1F169F6-2E06-49D1-BE11-EE19404E0513}" destId="{B08324EF-96F0-4818-9857-3E55FAA478F2}" srcOrd="2" destOrd="0" presId="urn:microsoft.com/office/officeart/2008/layout/VerticalCurvedList"/>
    <dgm:cxn modelId="{1A9ECD53-D40C-48DA-AC21-4EC80B93D764}" type="presParOf" srcId="{B08324EF-96F0-4818-9857-3E55FAA478F2}" destId="{6E2C169C-4CA9-4BED-88DC-0D55500F1652}" srcOrd="0" destOrd="0" presId="urn:microsoft.com/office/officeart/2008/layout/VerticalCurvedList"/>
    <dgm:cxn modelId="{168CF4EC-27E4-44DD-9462-C4C013EEC59F}" type="presParOf" srcId="{C1F169F6-2E06-49D1-BE11-EE19404E0513}" destId="{584FDAD6-DA16-4461-888A-1621B96A906D}" srcOrd="3" destOrd="0" presId="urn:microsoft.com/office/officeart/2008/layout/VerticalCurvedList"/>
    <dgm:cxn modelId="{A2B2CDF8-E5BF-42EC-84DC-5B671AF21856}" type="presParOf" srcId="{C1F169F6-2E06-49D1-BE11-EE19404E0513}" destId="{365AB0C1-28E5-44BE-87B8-42AF3DAEAB6A}" srcOrd="4" destOrd="0" presId="urn:microsoft.com/office/officeart/2008/layout/VerticalCurvedList"/>
    <dgm:cxn modelId="{1EF3A318-8C18-40F6-A199-8AC1D3DC3CC3}" type="presParOf" srcId="{365AB0C1-28E5-44BE-87B8-42AF3DAEAB6A}" destId="{FF3E54D9-3115-4BAC-935E-7A3B34796F62}" srcOrd="0" destOrd="0" presId="urn:microsoft.com/office/officeart/2008/layout/VerticalCurvedList"/>
    <dgm:cxn modelId="{749E1C33-D088-45EF-8C85-E37AA64C6434}" type="presParOf" srcId="{C1F169F6-2E06-49D1-BE11-EE19404E0513}" destId="{013016F4-70C5-494E-8B93-B2A55B9856DC}" srcOrd="5" destOrd="0" presId="urn:microsoft.com/office/officeart/2008/layout/VerticalCurvedList"/>
    <dgm:cxn modelId="{76AB039B-3925-4E04-87F0-6DF5A3AD9B18}" type="presParOf" srcId="{C1F169F6-2E06-49D1-BE11-EE19404E0513}" destId="{095F95E3-26CF-415B-989F-0C685CE95AD3}" srcOrd="6" destOrd="0" presId="urn:microsoft.com/office/officeart/2008/layout/VerticalCurvedList"/>
    <dgm:cxn modelId="{BB7DAFBB-8C66-4195-8554-F539D917D4A8}" type="presParOf" srcId="{095F95E3-26CF-415B-989F-0C685CE95AD3}" destId="{2BD1EAA3-105E-4F2F-BD73-CCD44BE0E8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B54637-54B8-421C-84C0-828BAD16C0D0}" type="doc">
      <dgm:prSet loTypeId="urn:microsoft.com/office/officeart/2005/8/layout/vList2" loCatId="list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D5AE639-5CD3-42DC-A010-937FED735E56}">
      <dgm:prSet/>
      <dgm:spPr/>
      <dgm:t>
        <a:bodyPr/>
        <a:lstStyle/>
        <a:p>
          <a:r>
            <a:rPr lang="en-US" dirty="0"/>
            <a:t>II. PRODUSUL NOSTRU</a:t>
          </a:r>
        </a:p>
      </dgm:t>
    </dgm:pt>
    <dgm:pt modelId="{0730CF8C-CD98-4DE9-8B7B-66FC34E8D52E}" type="parTrans" cxnId="{E6BA891E-8F79-4EFB-A4B4-9F9610AA34C3}">
      <dgm:prSet/>
      <dgm:spPr/>
      <dgm:t>
        <a:bodyPr/>
        <a:lstStyle/>
        <a:p>
          <a:endParaRPr lang="en-US"/>
        </a:p>
      </dgm:t>
    </dgm:pt>
    <dgm:pt modelId="{18459366-244A-4CF0-81AC-F9A1B29713BD}" type="sibTrans" cxnId="{E6BA891E-8F79-4EFB-A4B4-9F9610AA34C3}">
      <dgm:prSet/>
      <dgm:spPr/>
      <dgm:t>
        <a:bodyPr/>
        <a:lstStyle/>
        <a:p>
          <a:endParaRPr lang="en-US"/>
        </a:p>
      </dgm:t>
    </dgm:pt>
    <dgm:pt modelId="{C2E9159A-3218-423F-8192-4B22C4ED7DF3}">
      <dgm:prSet/>
      <dgm:spPr/>
      <dgm:t>
        <a:bodyPr/>
        <a:lstStyle/>
        <a:p>
          <a:pPr algn="ctr">
            <a:buNone/>
          </a:pPr>
          <a:r>
            <a:rPr lang="en-US" dirty="0">
              <a:latin typeface="+mn-lt"/>
            </a:rPr>
            <a:t>Initial, </a:t>
          </a:r>
          <a:r>
            <a:rPr lang="en-US" b="1" dirty="0" err="1">
              <a:latin typeface="+mn-lt"/>
            </a:rPr>
            <a:t>strategia</a:t>
          </a:r>
          <a:r>
            <a:rPr lang="en-US" b="1" dirty="0">
              <a:latin typeface="+mn-lt"/>
            </a:rPr>
            <a:t> </a:t>
          </a:r>
          <a:r>
            <a:rPr lang="en-US" b="1" dirty="0" err="1">
              <a:latin typeface="+mn-lt"/>
            </a:rPr>
            <a:t>pretului</a:t>
          </a:r>
          <a:r>
            <a:rPr lang="en-US" b="1" dirty="0">
              <a:latin typeface="+mn-lt"/>
            </a:rPr>
            <a:t> de </a:t>
          </a:r>
          <a:r>
            <a:rPr lang="en-US" b="1" dirty="0" err="1">
              <a:latin typeface="+mn-lt"/>
            </a:rPr>
            <a:t>penetrare</a:t>
          </a:r>
          <a:r>
            <a:rPr lang="en-US" b="1" dirty="0">
              <a:latin typeface="+mn-lt"/>
            </a:rPr>
            <a:t> a </a:t>
          </a:r>
          <a:r>
            <a:rPr lang="en-US" b="1" dirty="0" err="1">
              <a:latin typeface="+mn-lt"/>
            </a:rPr>
            <a:t>pietei</a:t>
          </a:r>
          <a:r>
            <a:rPr lang="ro-RO" b="1" dirty="0">
              <a:latin typeface="+mn-lt"/>
            </a:rPr>
            <a:t>: </a:t>
          </a:r>
          <a:r>
            <a:rPr lang="en-US" dirty="0" err="1">
              <a:latin typeface="+mn-lt"/>
            </a:rPr>
            <a:t>produs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nou</a:t>
          </a:r>
          <a:r>
            <a:rPr lang="en-US" dirty="0">
              <a:latin typeface="+mn-lt"/>
            </a:rPr>
            <a:t> pe </a:t>
          </a:r>
          <a:r>
            <a:rPr lang="en-US" dirty="0" err="1">
              <a:latin typeface="+mn-lt"/>
            </a:rPr>
            <a:t>piata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oftalmologica</a:t>
          </a:r>
          <a:r>
            <a:rPr lang="en-US" dirty="0">
              <a:latin typeface="+mn-lt"/>
            </a:rPr>
            <a:t> din Romania </a:t>
          </a:r>
        </a:p>
      </dgm:t>
    </dgm:pt>
    <dgm:pt modelId="{FC6DF944-F7FD-45D0-A9B5-10348ABD57C7}" type="parTrans" cxnId="{4C905A33-BA1C-417C-A688-5DAF07666032}">
      <dgm:prSet/>
      <dgm:spPr/>
      <dgm:t>
        <a:bodyPr/>
        <a:lstStyle/>
        <a:p>
          <a:endParaRPr lang="en-US"/>
        </a:p>
      </dgm:t>
    </dgm:pt>
    <dgm:pt modelId="{D7C418DC-BE76-40BB-8145-BF11B0F761A7}" type="sibTrans" cxnId="{4C905A33-BA1C-417C-A688-5DAF07666032}">
      <dgm:prSet/>
      <dgm:spPr/>
      <dgm:t>
        <a:bodyPr/>
        <a:lstStyle/>
        <a:p>
          <a:endParaRPr lang="en-US"/>
        </a:p>
      </dgm:t>
    </dgm:pt>
    <dgm:pt modelId="{06124D84-AA67-4495-A2D3-C7287E2D09D1}">
      <dgm:prSet/>
      <dgm:spPr/>
      <dgm:t>
        <a:bodyPr/>
        <a:lstStyle/>
        <a:p>
          <a:pPr algn="ctr">
            <a:buNone/>
          </a:pPr>
          <a:r>
            <a:rPr lang="ro-RO" dirty="0" err="1">
              <a:latin typeface="+mn-lt"/>
            </a:rPr>
            <a:t>Concurenţa</a:t>
          </a:r>
          <a:r>
            <a:rPr lang="ro-RO" dirty="0">
              <a:latin typeface="+mn-lt"/>
            </a:rPr>
            <a:t> mare, cererea elastică- </a:t>
          </a:r>
          <a:r>
            <a:rPr lang="ro-RO" b="1" dirty="0">
              <a:latin typeface="+mn-lt"/>
            </a:rPr>
            <a:t>strategia </a:t>
          </a:r>
          <a:r>
            <a:rPr lang="ro-RO" b="1" dirty="0" err="1">
              <a:latin typeface="+mn-lt"/>
            </a:rPr>
            <a:t>preţului</a:t>
          </a:r>
          <a:r>
            <a:rPr lang="ro-RO" b="1" dirty="0">
              <a:latin typeface="+mn-lt"/>
            </a:rPr>
            <a:t> par -impar</a:t>
          </a:r>
          <a:r>
            <a:rPr lang="en-US" dirty="0">
              <a:latin typeface="+mn-lt"/>
            </a:rPr>
            <a:t>, </a:t>
          </a:r>
          <a:r>
            <a:rPr lang="en-US" dirty="0" err="1">
              <a:latin typeface="+mn-lt"/>
            </a:rPr>
            <a:t>produse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exclusiv</a:t>
          </a:r>
          <a:r>
            <a:rPr lang="en-US" dirty="0">
              <a:latin typeface="+mn-lt"/>
            </a:rPr>
            <a:t> de </a:t>
          </a:r>
          <a:r>
            <a:rPr lang="en-US" dirty="0" err="1">
              <a:latin typeface="+mn-lt"/>
            </a:rPr>
            <a:t>noi</a:t>
          </a:r>
          <a:r>
            <a:rPr lang="ro-RO" dirty="0">
              <a:latin typeface="+mn-lt"/>
            </a:rPr>
            <a:t>- </a:t>
          </a:r>
          <a:r>
            <a:rPr lang="en-US" dirty="0" err="1">
              <a:latin typeface="+mn-lt"/>
            </a:rPr>
            <a:t>adaos</a:t>
          </a:r>
          <a:r>
            <a:rPr lang="en-US" dirty="0">
              <a:latin typeface="+mn-lt"/>
            </a:rPr>
            <a:t> </a:t>
          </a:r>
          <a:r>
            <a:rPr lang="en-US" dirty="0" err="1">
              <a:latin typeface="+mn-lt"/>
            </a:rPr>
            <a:t>comercial</a:t>
          </a:r>
          <a:r>
            <a:rPr lang="en-US" dirty="0">
              <a:latin typeface="+mn-lt"/>
            </a:rPr>
            <a:t> de 50%</a:t>
          </a:r>
        </a:p>
      </dgm:t>
    </dgm:pt>
    <dgm:pt modelId="{32364D89-EBC5-4F14-B5E5-30CB86D2A7B3}" type="parTrans" cxnId="{A0DB8133-CEF9-4A87-B395-51CDB4C1CE4C}">
      <dgm:prSet/>
      <dgm:spPr/>
      <dgm:t>
        <a:bodyPr/>
        <a:lstStyle/>
        <a:p>
          <a:endParaRPr lang="en-US"/>
        </a:p>
      </dgm:t>
    </dgm:pt>
    <dgm:pt modelId="{E711661E-7A65-4A26-8D80-8F7397BCD1F2}" type="sibTrans" cxnId="{A0DB8133-CEF9-4A87-B395-51CDB4C1CE4C}">
      <dgm:prSet/>
      <dgm:spPr/>
      <dgm:t>
        <a:bodyPr/>
        <a:lstStyle/>
        <a:p>
          <a:endParaRPr lang="en-US"/>
        </a:p>
      </dgm:t>
    </dgm:pt>
    <dgm:pt modelId="{8FECD256-D1B2-40DF-AE98-36B71AA00859}">
      <dgm:prSet/>
      <dgm:spPr/>
      <dgm:t>
        <a:bodyPr/>
        <a:lstStyle/>
        <a:p>
          <a:r>
            <a:rPr lang="ro-RO"/>
            <a:t>-&gt; </a:t>
          </a:r>
          <a:r>
            <a:rPr lang="en-US"/>
            <a:t>pretul produsului nostru o sa fie de </a:t>
          </a:r>
          <a:r>
            <a:rPr lang="en-US" b="1"/>
            <a:t>499 lei</a:t>
          </a:r>
          <a:r>
            <a:rPr lang="en-US"/>
            <a:t>. </a:t>
          </a:r>
        </a:p>
      </dgm:t>
    </dgm:pt>
    <dgm:pt modelId="{0A6A9A6F-16C1-4B51-ABED-F52D9470794A}" type="parTrans" cxnId="{BC0EFBA0-EECB-4DEC-BFBA-B9EF5BDF7C7B}">
      <dgm:prSet/>
      <dgm:spPr/>
      <dgm:t>
        <a:bodyPr/>
        <a:lstStyle/>
        <a:p>
          <a:endParaRPr lang="en-US"/>
        </a:p>
      </dgm:t>
    </dgm:pt>
    <dgm:pt modelId="{FEC46E90-B8CA-420A-8A12-CB34F13D1F36}" type="sibTrans" cxnId="{BC0EFBA0-EECB-4DEC-BFBA-B9EF5BDF7C7B}">
      <dgm:prSet/>
      <dgm:spPr/>
      <dgm:t>
        <a:bodyPr/>
        <a:lstStyle/>
        <a:p>
          <a:endParaRPr lang="en-US"/>
        </a:p>
      </dgm:t>
    </dgm:pt>
    <dgm:pt modelId="{013BFECE-8EC0-43C3-BC5C-AFE3779F989C}">
      <dgm:prSet/>
      <dgm:spPr/>
      <dgm:t>
        <a:bodyPr/>
        <a:lstStyle/>
        <a:p>
          <a:r>
            <a:rPr lang="ro-RO"/>
            <a:t>Pe</a:t>
          </a:r>
          <a:r>
            <a:rPr lang="en-US"/>
            <a:t> viitor</a:t>
          </a:r>
          <a:r>
            <a:rPr lang="ro-RO"/>
            <a:t>: </a:t>
          </a:r>
          <a:r>
            <a:rPr lang="en-US" b="1"/>
            <a:t>strategii de ajustare a preturilor</a:t>
          </a:r>
          <a:r>
            <a:rPr lang="en-US"/>
            <a:t>,</a:t>
          </a:r>
        </a:p>
      </dgm:t>
    </dgm:pt>
    <dgm:pt modelId="{CE7B1CAB-7D84-4464-A9B1-6328947E1533}" type="parTrans" cxnId="{845283F4-C932-4EB6-AC94-8DF5AB27D26C}">
      <dgm:prSet/>
      <dgm:spPr/>
      <dgm:t>
        <a:bodyPr/>
        <a:lstStyle/>
        <a:p>
          <a:endParaRPr lang="en-US"/>
        </a:p>
      </dgm:t>
    </dgm:pt>
    <dgm:pt modelId="{53E6C319-CBE7-4AF3-884B-9214518DBA41}" type="sibTrans" cxnId="{845283F4-C932-4EB6-AC94-8DF5AB27D26C}">
      <dgm:prSet/>
      <dgm:spPr/>
      <dgm:t>
        <a:bodyPr/>
        <a:lstStyle/>
        <a:p>
          <a:endParaRPr lang="en-US"/>
        </a:p>
      </dgm:t>
    </dgm:pt>
    <dgm:pt modelId="{FA31A437-0399-4190-BCE8-9C2B98B36123}">
      <dgm:prSet/>
      <dgm:spPr/>
      <dgm:t>
        <a:bodyPr/>
        <a:lstStyle/>
        <a:p>
          <a:r>
            <a:rPr lang="en-US" b="1"/>
            <a:t>stabilirea unor preturi promotionale</a:t>
          </a:r>
          <a:r>
            <a:rPr lang="en-US"/>
            <a:t>(reducerile de sezon)</a:t>
          </a:r>
        </a:p>
      </dgm:t>
    </dgm:pt>
    <dgm:pt modelId="{ECE3ACFC-978C-4433-AFD4-E631C3E6CA2E}" type="parTrans" cxnId="{158D90C0-D405-44AF-9215-A437DF512D9A}">
      <dgm:prSet/>
      <dgm:spPr/>
      <dgm:t>
        <a:bodyPr/>
        <a:lstStyle/>
        <a:p>
          <a:endParaRPr lang="en-US"/>
        </a:p>
      </dgm:t>
    </dgm:pt>
    <dgm:pt modelId="{8D921CC6-676B-4DDA-9258-18E4796F6803}" type="sibTrans" cxnId="{158D90C0-D405-44AF-9215-A437DF512D9A}">
      <dgm:prSet/>
      <dgm:spPr/>
      <dgm:t>
        <a:bodyPr/>
        <a:lstStyle/>
        <a:p>
          <a:endParaRPr lang="en-US"/>
        </a:p>
      </dgm:t>
    </dgm:pt>
    <dgm:pt modelId="{940D8EC2-DA19-44D8-97E1-46CDCB4B6DA3}">
      <dgm:prSet/>
      <dgm:spPr/>
      <dgm:t>
        <a:bodyPr/>
        <a:lstStyle/>
        <a:p>
          <a:r>
            <a:rPr lang="en-US" b="1"/>
            <a:t>abordarea unor rabaturi si bonificatii de pret pentru a rasplatii clientii fideli </a:t>
          </a:r>
          <a:endParaRPr lang="en-US"/>
        </a:p>
      </dgm:t>
    </dgm:pt>
    <dgm:pt modelId="{652E41FC-8726-4F9B-9B8C-852AEF9A88A6}" type="parTrans" cxnId="{0786770E-1823-4697-8F12-C2BC61360326}">
      <dgm:prSet/>
      <dgm:spPr/>
      <dgm:t>
        <a:bodyPr/>
        <a:lstStyle/>
        <a:p>
          <a:endParaRPr lang="en-US"/>
        </a:p>
      </dgm:t>
    </dgm:pt>
    <dgm:pt modelId="{0C9C99CF-9563-4501-8172-76EC228B1F3E}" type="sibTrans" cxnId="{0786770E-1823-4697-8F12-C2BC61360326}">
      <dgm:prSet/>
      <dgm:spPr/>
      <dgm:t>
        <a:bodyPr/>
        <a:lstStyle/>
        <a:p>
          <a:endParaRPr lang="en-US"/>
        </a:p>
      </dgm:t>
    </dgm:pt>
    <dgm:pt modelId="{81A28D6B-7748-456C-AE8D-E177F7F1B48B}" type="pres">
      <dgm:prSet presAssocID="{C4B54637-54B8-421C-84C0-828BAD16C0D0}" presName="linear" presStyleCnt="0">
        <dgm:presLayoutVars>
          <dgm:animLvl val="lvl"/>
          <dgm:resizeHandles val="exact"/>
        </dgm:presLayoutVars>
      </dgm:prSet>
      <dgm:spPr/>
    </dgm:pt>
    <dgm:pt modelId="{17FA0DA9-CD71-46CF-BA2C-9A35C19A51BB}" type="pres">
      <dgm:prSet presAssocID="{5D5AE639-5CD3-42DC-A010-937FED735E56}" presName="parentText" presStyleLbl="node1" presStyleIdx="0" presStyleCnt="5" custLinFactNeighborY="-45156">
        <dgm:presLayoutVars>
          <dgm:chMax val="0"/>
          <dgm:bulletEnabled val="1"/>
        </dgm:presLayoutVars>
      </dgm:prSet>
      <dgm:spPr/>
    </dgm:pt>
    <dgm:pt modelId="{00F21E88-908E-4E3F-BA53-602E8436AE89}" type="pres">
      <dgm:prSet presAssocID="{5D5AE639-5CD3-42DC-A010-937FED735E56}" presName="childText" presStyleLbl="revTx" presStyleIdx="0" presStyleCnt="1">
        <dgm:presLayoutVars>
          <dgm:bulletEnabled val="1"/>
        </dgm:presLayoutVars>
      </dgm:prSet>
      <dgm:spPr/>
    </dgm:pt>
    <dgm:pt modelId="{0437CA94-390B-451D-BC09-EA04B1583887}" type="pres">
      <dgm:prSet presAssocID="{8FECD256-D1B2-40DF-AE98-36B71AA0085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DA280F-DD7E-46B4-942B-E6E451463CE0}" type="pres">
      <dgm:prSet presAssocID="{FEC46E90-B8CA-420A-8A12-CB34F13D1F36}" presName="spacer" presStyleCnt="0"/>
      <dgm:spPr/>
    </dgm:pt>
    <dgm:pt modelId="{DB44E2D2-0D5C-44D6-9C90-BDD79D04C331}" type="pres">
      <dgm:prSet presAssocID="{013BFECE-8EC0-43C3-BC5C-AFE3779F98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E01961C-849F-4DCE-8D73-8FA2903AFD89}" type="pres">
      <dgm:prSet presAssocID="{53E6C319-CBE7-4AF3-884B-9214518DBA41}" presName="spacer" presStyleCnt="0"/>
      <dgm:spPr/>
    </dgm:pt>
    <dgm:pt modelId="{2E277F5F-A48B-4972-8E5C-7FE201057445}" type="pres">
      <dgm:prSet presAssocID="{FA31A437-0399-4190-BCE8-9C2B98B3612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32DDBD-B607-4B91-9649-5283D75DAB6E}" type="pres">
      <dgm:prSet presAssocID="{8D921CC6-676B-4DDA-9258-18E4796F6803}" presName="spacer" presStyleCnt="0"/>
      <dgm:spPr/>
    </dgm:pt>
    <dgm:pt modelId="{1F22B129-9E8D-416B-A9E9-97F63D09D61A}" type="pres">
      <dgm:prSet presAssocID="{940D8EC2-DA19-44D8-97E1-46CDCB4B6DA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786770E-1823-4697-8F12-C2BC61360326}" srcId="{C4B54637-54B8-421C-84C0-828BAD16C0D0}" destId="{940D8EC2-DA19-44D8-97E1-46CDCB4B6DA3}" srcOrd="4" destOrd="0" parTransId="{652E41FC-8726-4F9B-9B8C-852AEF9A88A6}" sibTransId="{0C9C99CF-9563-4501-8172-76EC228B1F3E}"/>
    <dgm:cxn modelId="{E6BA891E-8F79-4EFB-A4B4-9F9610AA34C3}" srcId="{C4B54637-54B8-421C-84C0-828BAD16C0D0}" destId="{5D5AE639-5CD3-42DC-A010-937FED735E56}" srcOrd="0" destOrd="0" parTransId="{0730CF8C-CD98-4DE9-8B7B-66FC34E8D52E}" sibTransId="{18459366-244A-4CF0-81AC-F9A1B29713BD}"/>
    <dgm:cxn modelId="{2655E21E-4CC7-4570-BFE6-10F3E78A42F3}" type="presOf" srcId="{013BFECE-8EC0-43C3-BC5C-AFE3779F989C}" destId="{DB44E2D2-0D5C-44D6-9C90-BDD79D04C331}" srcOrd="0" destOrd="0" presId="urn:microsoft.com/office/officeart/2005/8/layout/vList2"/>
    <dgm:cxn modelId="{309DA223-6143-4C19-B455-9054CCB0F90B}" type="presOf" srcId="{C4B54637-54B8-421C-84C0-828BAD16C0D0}" destId="{81A28D6B-7748-456C-AE8D-E177F7F1B48B}" srcOrd="0" destOrd="0" presId="urn:microsoft.com/office/officeart/2005/8/layout/vList2"/>
    <dgm:cxn modelId="{4C905A33-BA1C-417C-A688-5DAF07666032}" srcId="{5D5AE639-5CD3-42DC-A010-937FED735E56}" destId="{C2E9159A-3218-423F-8192-4B22C4ED7DF3}" srcOrd="0" destOrd="0" parTransId="{FC6DF944-F7FD-45D0-A9B5-10348ABD57C7}" sibTransId="{D7C418DC-BE76-40BB-8145-BF11B0F761A7}"/>
    <dgm:cxn modelId="{A0DB8133-CEF9-4A87-B395-51CDB4C1CE4C}" srcId="{5D5AE639-5CD3-42DC-A010-937FED735E56}" destId="{06124D84-AA67-4495-A2D3-C7287E2D09D1}" srcOrd="1" destOrd="0" parTransId="{32364D89-EBC5-4F14-B5E5-30CB86D2A7B3}" sibTransId="{E711661E-7A65-4A26-8D80-8F7397BCD1F2}"/>
    <dgm:cxn modelId="{2769F57C-4E70-4CAD-939B-21343100A3A8}" type="presOf" srcId="{5D5AE639-5CD3-42DC-A010-937FED735E56}" destId="{17FA0DA9-CD71-46CF-BA2C-9A35C19A51BB}" srcOrd="0" destOrd="0" presId="urn:microsoft.com/office/officeart/2005/8/layout/vList2"/>
    <dgm:cxn modelId="{AB3F048D-BB11-4254-9A1A-E83C82585CB2}" type="presOf" srcId="{8FECD256-D1B2-40DF-AE98-36B71AA00859}" destId="{0437CA94-390B-451D-BC09-EA04B1583887}" srcOrd="0" destOrd="0" presId="urn:microsoft.com/office/officeart/2005/8/layout/vList2"/>
    <dgm:cxn modelId="{BC0EFBA0-EECB-4DEC-BFBA-B9EF5BDF7C7B}" srcId="{C4B54637-54B8-421C-84C0-828BAD16C0D0}" destId="{8FECD256-D1B2-40DF-AE98-36B71AA00859}" srcOrd="1" destOrd="0" parTransId="{0A6A9A6F-16C1-4B51-ABED-F52D9470794A}" sibTransId="{FEC46E90-B8CA-420A-8A12-CB34F13D1F36}"/>
    <dgm:cxn modelId="{060D34A4-F847-46E9-8F3F-9C11B5DB22A6}" type="presOf" srcId="{940D8EC2-DA19-44D8-97E1-46CDCB4B6DA3}" destId="{1F22B129-9E8D-416B-A9E9-97F63D09D61A}" srcOrd="0" destOrd="0" presId="urn:microsoft.com/office/officeart/2005/8/layout/vList2"/>
    <dgm:cxn modelId="{DA0509AA-20BA-43A4-B5FC-F06BE5A6D3C2}" type="presOf" srcId="{06124D84-AA67-4495-A2D3-C7287E2D09D1}" destId="{00F21E88-908E-4E3F-BA53-602E8436AE89}" srcOrd="0" destOrd="1" presId="urn:microsoft.com/office/officeart/2005/8/layout/vList2"/>
    <dgm:cxn modelId="{012615BE-DBA6-4E04-B3FF-9EC006F1BD06}" type="presOf" srcId="{FA31A437-0399-4190-BCE8-9C2B98B36123}" destId="{2E277F5F-A48B-4972-8E5C-7FE201057445}" srcOrd="0" destOrd="0" presId="urn:microsoft.com/office/officeart/2005/8/layout/vList2"/>
    <dgm:cxn modelId="{158D90C0-D405-44AF-9215-A437DF512D9A}" srcId="{C4B54637-54B8-421C-84C0-828BAD16C0D0}" destId="{FA31A437-0399-4190-BCE8-9C2B98B36123}" srcOrd="3" destOrd="0" parTransId="{ECE3ACFC-978C-4433-AFD4-E631C3E6CA2E}" sibTransId="{8D921CC6-676B-4DDA-9258-18E4796F6803}"/>
    <dgm:cxn modelId="{9ADA4EEE-2AA4-4B3B-B946-A10ABF666D2E}" type="presOf" srcId="{C2E9159A-3218-423F-8192-4B22C4ED7DF3}" destId="{00F21E88-908E-4E3F-BA53-602E8436AE89}" srcOrd="0" destOrd="0" presId="urn:microsoft.com/office/officeart/2005/8/layout/vList2"/>
    <dgm:cxn modelId="{845283F4-C932-4EB6-AC94-8DF5AB27D26C}" srcId="{C4B54637-54B8-421C-84C0-828BAD16C0D0}" destId="{013BFECE-8EC0-43C3-BC5C-AFE3779F989C}" srcOrd="2" destOrd="0" parTransId="{CE7B1CAB-7D84-4464-A9B1-6328947E1533}" sibTransId="{53E6C319-CBE7-4AF3-884B-9214518DBA41}"/>
    <dgm:cxn modelId="{E249964A-B65A-4175-A6F4-3C94C72F37EB}" type="presParOf" srcId="{81A28D6B-7748-456C-AE8D-E177F7F1B48B}" destId="{17FA0DA9-CD71-46CF-BA2C-9A35C19A51BB}" srcOrd="0" destOrd="0" presId="urn:microsoft.com/office/officeart/2005/8/layout/vList2"/>
    <dgm:cxn modelId="{24843598-47B1-4914-921E-B9DA14FB9F0C}" type="presParOf" srcId="{81A28D6B-7748-456C-AE8D-E177F7F1B48B}" destId="{00F21E88-908E-4E3F-BA53-602E8436AE89}" srcOrd="1" destOrd="0" presId="urn:microsoft.com/office/officeart/2005/8/layout/vList2"/>
    <dgm:cxn modelId="{DDB7BA73-D64D-49FB-B2D7-90F28FB5B441}" type="presParOf" srcId="{81A28D6B-7748-456C-AE8D-E177F7F1B48B}" destId="{0437CA94-390B-451D-BC09-EA04B1583887}" srcOrd="2" destOrd="0" presId="urn:microsoft.com/office/officeart/2005/8/layout/vList2"/>
    <dgm:cxn modelId="{2F776B19-4251-486E-BDDB-702E75D27809}" type="presParOf" srcId="{81A28D6B-7748-456C-AE8D-E177F7F1B48B}" destId="{A5DA280F-DD7E-46B4-942B-E6E451463CE0}" srcOrd="3" destOrd="0" presId="urn:microsoft.com/office/officeart/2005/8/layout/vList2"/>
    <dgm:cxn modelId="{36E302D0-063D-4429-A5BF-A26E4F2AE6B4}" type="presParOf" srcId="{81A28D6B-7748-456C-AE8D-E177F7F1B48B}" destId="{DB44E2D2-0D5C-44D6-9C90-BDD79D04C331}" srcOrd="4" destOrd="0" presId="urn:microsoft.com/office/officeart/2005/8/layout/vList2"/>
    <dgm:cxn modelId="{AD07D03F-48DB-4DDB-885E-49D6354B1541}" type="presParOf" srcId="{81A28D6B-7748-456C-AE8D-E177F7F1B48B}" destId="{8E01961C-849F-4DCE-8D73-8FA2903AFD89}" srcOrd="5" destOrd="0" presId="urn:microsoft.com/office/officeart/2005/8/layout/vList2"/>
    <dgm:cxn modelId="{A8E8A99B-5735-49CD-9642-0A59DA66DDCC}" type="presParOf" srcId="{81A28D6B-7748-456C-AE8D-E177F7F1B48B}" destId="{2E277F5F-A48B-4972-8E5C-7FE201057445}" srcOrd="6" destOrd="0" presId="urn:microsoft.com/office/officeart/2005/8/layout/vList2"/>
    <dgm:cxn modelId="{BBCD8F05-0D8B-47D5-8378-26E8E2CAA752}" type="presParOf" srcId="{81A28D6B-7748-456C-AE8D-E177F7F1B48B}" destId="{E132DDBD-B607-4B91-9649-5283D75DAB6E}" srcOrd="7" destOrd="0" presId="urn:microsoft.com/office/officeart/2005/8/layout/vList2"/>
    <dgm:cxn modelId="{1D1C72E5-CFC3-4208-88EC-72532CD6267E}" type="presParOf" srcId="{81A28D6B-7748-456C-AE8D-E177F7F1B48B}" destId="{1F22B129-9E8D-416B-A9E9-97F63D09D61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D9054-3234-46B8-A849-6DC7DE2915CD}">
      <dsp:nvSpPr>
        <dsp:cNvPr id="0" name=""/>
        <dsp:cNvSpPr/>
      </dsp:nvSpPr>
      <dsp:spPr>
        <a:xfrm>
          <a:off x="-5676096" y="-869018"/>
          <a:ext cx="6759071" cy="6759071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FBB87D-091C-4D33-BDE4-52FDE6FE5E43}">
      <dsp:nvSpPr>
        <dsp:cNvPr id="0" name=""/>
        <dsp:cNvSpPr/>
      </dsp:nvSpPr>
      <dsp:spPr>
        <a:xfrm>
          <a:off x="696919" y="502103"/>
          <a:ext cx="6391751" cy="10042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089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discromati</a:t>
          </a:r>
          <a:r>
            <a:rPr lang="ro-RO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in special </a:t>
          </a:r>
          <a:r>
            <a:rPr lang="ro-RO" sz="3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barbati</a:t>
          </a:r>
          <a:endParaRPr lang="ro-RO" sz="3100" kern="1200" dirty="0"/>
        </a:p>
      </dsp:txBody>
      <dsp:txXfrm>
        <a:off x="696919" y="502103"/>
        <a:ext cx="6391751" cy="1004207"/>
      </dsp:txXfrm>
    </dsp:sp>
    <dsp:sp modelId="{5302A29D-8DBA-4B1A-9DC2-71DB09CC4596}">
      <dsp:nvSpPr>
        <dsp:cNvPr id="0" name=""/>
        <dsp:cNvSpPr/>
      </dsp:nvSpPr>
      <dsp:spPr>
        <a:xfrm>
          <a:off x="112245" y="367025"/>
          <a:ext cx="1255258" cy="12552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53B9C9-9540-4299-B404-D72B8D8ED7F4}">
      <dsp:nvSpPr>
        <dsp:cNvPr id="0" name=""/>
        <dsp:cNvSpPr/>
      </dsp:nvSpPr>
      <dsp:spPr>
        <a:xfrm>
          <a:off x="1061948" y="2008413"/>
          <a:ext cx="6026721" cy="10042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089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accesibil pentru toate buzunarele</a:t>
          </a:r>
          <a:r>
            <a:rPr lang="en-US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ro-RO" sz="3100" kern="1200" dirty="0"/>
        </a:p>
      </dsp:txBody>
      <dsp:txXfrm>
        <a:off x="1061948" y="2008413"/>
        <a:ext cx="6026721" cy="1004207"/>
      </dsp:txXfrm>
    </dsp:sp>
    <dsp:sp modelId="{15360C84-EB44-44F5-8D90-438B45FE6319}">
      <dsp:nvSpPr>
        <dsp:cNvPr id="0" name=""/>
        <dsp:cNvSpPr/>
      </dsp:nvSpPr>
      <dsp:spPr>
        <a:xfrm>
          <a:off x="434319" y="1882888"/>
          <a:ext cx="1255258" cy="12552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D84357-240F-449E-B1C3-EEBCB7EECFED}">
      <dsp:nvSpPr>
        <dsp:cNvPr id="0" name=""/>
        <dsp:cNvSpPr/>
      </dsp:nvSpPr>
      <dsp:spPr>
        <a:xfrm>
          <a:off x="696919" y="3514724"/>
          <a:ext cx="6391751" cy="10042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7089" tIns="78740" rIns="78740" bIns="7874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domeniul auto, militar, politie, arta vizuala etc</a:t>
          </a:r>
          <a:endParaRPr lang="ro-RO" sz="3100" kern="1200" dirty="0"/>
        </a:p>
      </dsp:txBody>
      <dsp:txXfrm>
        <a:off x="696919" y="3514724"/>
        <a:ext cx="6391751" cy="1004207"/>
      </dsp:txXfrm>
    </dsp:sp>
    <dsp:sp modelId="{4312F05C-03E6-44F1-B557-2826CC2A696D}">
      <dsp:nvSpPr>
        <dsp:cNvPr id="0" name=""/>
        <dsp:cNvSpPr/>
      </dsp:nvSpPr>
      <dsp:spPr>
        <a:xfrm>
          <a:off x="69290" y="3389198"/>
          <a:ext cx="1255258" cy="12552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D83F0-7383-41EA-BFA4-D2D54C49E1DC}">
      <dsp:nvSpPr>
        <dsp:cNvPr id="0" name=""/>
        <dsp:cNvSpPr/>
      </dsp:nvSpPr>
      <dsp:spPr>
        <a:xfrm rot="1744287">
          <a:off x="2000692" y="2325384"/>
          <a:ext cx="741376" cy="63105"/>
        </a:xfrm>
        <a:custGeom>
          <a:avLst/>
          <a:gdLst/>
          <a:ahLst/>
          <a:cxnLst/>
          <a:rect l="0" t="0" r="0" b="0"/>
          <a:pathLst>
            <a:path>
              <a:moveTo>
                <a:pt x="0" y="31552"/>
              </a:moveTo>
              <a:lnTo>
                <a:pt x="741376" y="315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EE5464-1D6A-4BB0-8DE4-27AD459184F4}">
      <dsp:nvSpPr>
        <dsp:cNvPr id="0" name=""/>
        <dsp:cNvSpPr/>
      </dsp:nvSpPr>
      <dsp:spPr>
        <a:xfrm rot="19855713">
          <a:off x="2000692" y="1118568"/>
          <a:ext cx="741376" cy="63105"/>
        </a:xfrm>
        <a:custGeom>
          <a:avLst/>
          <a:gdLst/>
          <a:ahLst/>
          <a:cxnLst/>
          <a:rect l="0" t="0" r="0" b="0"/>
          <a:pathLst>
            <a:path>
              <a:moveTo>
                <a:pt x="0" y="31552"/>
              </a:moveTo>
              <a:lnTo>
                <a:pt x="741376" y="315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3D34DA-0FF8-4D4B-A105-09B184736D3F}">
      <dsp:nvSpPr>
        <dsp:cNvPr id="0" name=""/>
        <dsp:cNvSpPr/>
      </dsp:nvSpPr>
      <dsp:spPr>
        <a:xfrm>
          <a:off x="198290" y="665821"/>
          <a:ext cx="2175415" cy="217541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AE56C-FEE6-44CD-9383-90D9DBD98E9E}">
      <dsp:nvSpPr>
        <dsp:cNvPr id="0" name=""/>
        <dsp:cNvSpPr/>
      </dsp:nvSpPr>
      <dsp:spPr>
        <a:xfrm>
          <a:off x="2613146" y="268"/>
          <a:ext cx="1305249" cy="13052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500" kern="1200" dirty="0"/>
            <a:t>Optica </a:t>
          </a:r>
          <a:r>
            <a:rPr lang="ro-RO" sz="2500" kern="1200" dirty="0" err="1"/>
            <a:t>Veszi</a:t>
          </a:r>
          <a:endParaRPr lang="ro-RO" sz="2500" kern="1200" dirty="0"/>
        </a:p>
      </dsp:txBody>
      <dsp:txXfrm>
        <a:off x="2804295" y="191417"/>
        <a:ext cx="922951" cy="922951"/>
      </dsp:txXfrm>
    </dsp:sp>
    <dsp:sp modelId="{6C792970-0E86-4B2E-8297-D0BCDB619DB8}">
      <dsp:nvSpPr>
        <dsp:cNvPr id="0" name=""/>
        <dsp:cNvSpPr/>
      </dsp:nvSpPr>
      <dsp:spPr>
        <a:xfrm>
          <a:off x="4048921" y="268"/>
          <a:ext cx="1957874" cy="130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500" kern="1200" dirty="0"/>
            <a:t>224-5600lei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500" kern="1200" dirty="0" err="1"/>
            <a:t>Brands&amp;no-name</a:t>
          </a:r>
          <a:endParaRPr lang="ro-RO" sz="2500" kern="1200" dirty="0"/>
        </a:p>
      </dsp:txBody>
      <dsp:txXfrm>
        <a:off x="4048921" y="268"/>
        <a:ext cx="1957874" cy="1305249"/>
      </dsp:txXfrm>
    </dsp:sp>
    <dsp:sp modelId="{E7F63E6F-D410-4FC6-9268-8F7B22C97AF1}">
      <dsp:nvSpPr>
        <dsp:cNvPr id="0" name=""/>
        <dsp:cNvSpPr/>
      </dsp:nvSpPr>
      <dsp:spPr>
        <a:xfrm>
          <a:off x="2613146" y="2201540"/>
          <a:ext cx="1305249" cy="13052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500" kern="1200" dirty="0"/>
            <a:t>Optic Color</a:t>
          </a:r>
        </a:p>
      </dsp:txBody>
      <dsp:txXfrm>
        <a:off x="2804295" y="2392689"/>
        <a:ext cx="922951" cy="922951"/>
      </dsp:txXfrm>
    </dsp:sp>
    <dsp:sp modelId="{EB26551B-6157-4404-80FF-92A4C91948D6}">
      <dsp:nvSpPr>
        <dsp:cNvPr id="0" name=""/>
        <dsp:cNvSpPr/>
      </dsp:nvSpPr>
      <dsp:spPr>
        <a:xfrm>
          <a:off x="4048921" y="2201540"/>
          <a:ext cx="1957874" cy="1305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500" kern="1200" dirty="0" err="1"/>
            <a:t>Fara</a:t>
          </a:r>
          <a:r>
            <a:rPr lang="ro-RO" sz="2500" kern="1200" dirty="0"/>
            <a:t> </a:t>
          </a:r>
          <a:r>
            <a:rPr lang="ro-RO" sz="2500" kern="1200" dirty="0" err="1"/>
            <a:t>info</a:t>
          </a:r>
          <a:endParaRPr lang="ro-RO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2500" kern="1200" dirty="0"/>
            <a:t>Doar ochelari </a:t>
          </a:r>
          <a:r>
            <a:rPr lang="ro-RO" sz="2500" kern="1200" dirty="0" err="1"/>
            <a:t>rosii</a:t>
          </a:r>
          <a:endParaRPr lang="ro-RO" sz="2500" kern="1200" dirty="0"/>
        </a:p>
      </dsp:txBody>
      <dsp:txXfrm>
        <a:off x="4048921" y="2201540"/>
        <a:ext cx="1957874" cy="1305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61F20-0CA5-4B05-9867-C6E6806BEBC4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BEA93-8C79-4B0C-979B-ACB3F246C48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strategia</a:t>
          </a:r>
          <a:r>
            <a:rPr lang="en-US" sz="1800" b="1" kern="1200" dirty="0"/>
            <a:t> de </a:t>
          </a:r>
          <a:r>
            <a:rPr lang="en-US" sz="1800" b="1" kern="1200" dirty="0" err="1"/>
            <a:t>stabilire</a:t>
          </a:r>
          <a:r>
            <a:rPr lang="en-US" sz="1800" b="1" kern="1200" dirty="0"/>
            <a:t> a </a:t>
          </a:r>
          <a:r>
            <a:rPr lang="en-US" sz="1800" b="1" kern="1200" dirty="0" err="1"/>
            <a:t>unor</a:t>
          </a:r>
          <a:r>
            <a:rPr lang="en-US" sz="1800" b="1" kern="1200" dirty="0"/>
            <a:t> </a:t>
          </a:r>
          <a:r>
            <a:rPr lang="en-US" sz="1800" b="1" kern="1200" dirty="0" err="1"/>
            <a:t>preturi</a:t>
          </a:r>
          <a:r>
            <a:rPr lang="en-US" sz="1800" b="1" kern="1200" dirty="0"/>
            <a:t> </a:t>
          </a:r>
          <a:r>
            <a:rPr lang="en-US" sz="1800" b="1" kern="1200" dirty="0" err="1"/>
            <a:t>psihologice</a:t>
          </a:r>
          <a:r>
            <a:rPr lang="en-US" sz="1800" kern="1200" dirty="0"/>
            <a:t>. </a:t>
          </a:r>
          <a:r>
            <a:rPr lang="en-US" sz="1800" b="1" kern="1200" dirty="0" err="1"/>
            <a:t>strategia</a:t>
          </a:r>
          <a:r>
            <a:rPr lang="en-US" sz="1800" b="1" kern="1200" dirty="0"/>
            <a:t> de </a:t>
          </a:r>
          <a:r>
            <a:rPr lang="en-US" sz="1800" b="1" kern="1200" dirty="0" err="1"/>
            <a:t>stabilire</a:t>
          </a:r>
          <a:r>
            <a:rPr lang="en-US" sz="1800" b="1" kern="1200" dirty="0"/>
            <a:t> a </a:t>
          </a:r>
          <a:r>
            <a:rPr lang="en-US" sz="1800" b="1" kern="1200" dirty="0" err="1"/>
            <a:t>preturilor</a:t>
          </a:r>
          <a:r>
            <a:rPr lang="en-US" sz="1800" b="1" kern="1200" dirty="0"/>
            <a:t> </a:t>
          </a:r>
          <a:r>
            <a:rPr lang="en-US" sz="1800" b="1" kern="1200" dirty="0" err="1"/>
            <a:t>promotionale</a:t>
          </a:r>
          <a:r>
            <a:rPr lang="ro-RO" sz="1800" b="1" kern="1200" dirty="0"/>
            <a:t> (rubrica de reduceri)</a:t>
          </a:r>
          <a:r>
            <a:rPr lang="en-US" sz="1800" kern="1200" dirty="0"/>
            <a:t>, </a:t>
          </a:r>
          <a:r>
            <a:rPr lang="en-US" sz="1800" b="1" kern="1200" dirty="0" err="1"/>
            <a:t>stabilire</a:t>
          </a:r>
          <a:r>
            <a:rPr lang="en-US" sz="1800" b="1" kern="1200" dirty="0"/>
            <a:t> a </a:t>
          </a:r>
          <a:r>
            <a:rPr lang="en-US" sz="1800" b="1" kern="1200" dirty="0" err="1"/>
            <a:t>pretului</a:t>
          </a:r>
          <a:r>
            <a:rPr lang="en-US" sz="1800" b="1" kern="1200" dirty="0"/>
            <a:t> </a:t>
          </a:r>
          <a:r>
            <a:rPr lang="en-US" sz="1800" b="1" kern="1200" dirty="0" err="1"/>
            <a:t>pentru</a:t>
          </a:r>
          <a:r>
            <a:rPr lang="en-US" sz="1800" b="1" kern="1200" dirty="0"/>
            <a:t> </a:t>
          </a:r>
          <a:r>
            <a:rPr lang="en-US" sz="1800" b="1" kern="1200" dirty="0" err="1"/>
            <a:t>produsele</a:t>
          </a:r>
          <a:r>
            <a:rPr lang="en-US" sz="1800" b="1" kern="1200" dirty="0"/>
            <a:t> </a:t>
          </a:r>
          <a:r>
            <a:rPr lang="en-US" sz="1800" b="1" kern="1200" dirty="0" err="1"/>
            <a:t>vandute</a:t>
          </a:r>
          <a:r>
            <a:rPr lang="en-US" sz="1800" b="1" kern="1200" dirty="0"/>
            <a:t> la </a:t>
          </a:r>
          <a:r>
            <a:rPr lang="en-US" sz="1800" b="1" kern="1200" dirty="0" err="1"/>
            <a:t>pachet</a:t>
          </a:r>
          <a:endParaRPr lang="ro-RO" sz="1800" kern="1200" dirty="0"/>
        </a:p>
      </dsp:txBody>
      <dsp:txXfrm>
        <a:off x="752110" y="541866"/>
        <a:ext cx="7301111" cy="1083733"/>
      </dsp:txXfrm>
    </dsp:sp>
    <dsp:sp modelId="{6E2C169C-4CA9-4BED-88DC-0D55500F1652}">
      <dsp:nvSpPr>
        <dsp:cNvPr id="0" name=""/>
        <dsp:cNvSpPr/>
      </dsp:nvSpPr>
      <dsp:spPr>
        <a:xfrm>
          <a:off x="53292" y="372709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FDAD6-DA16-4461-888A-1621B96A906D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strategie</a:t>
          </a:r>
          <a:r>
            <a:rPr lang="en-US" sz="1800" b="1" kern="1200" dirty="0"/>
            <a:t> de </a:t>
          </a:r>
          <a:r>
            <a:rPr lang="en-US" sz="1800" b="1" kern="1200" dirty="0" err="1"/>
            <a:t>penetrare</a:t>
          </a:r>
          <a:r>
            <a:rPr lang="en-US" sz="1800" b="1" kern="1200" dirty="0"/>
            <a:t> a </a:t>
          </a:r>
          <a:r>
            <a:rPr lang="en-US" sz="1800" b="1" kern="1200" dirty="0" err="1"/>
            <a:t>pietei</a:t>
          </a:r>
          <a:r>
            <a:rPr lang="ro-RO" sz="1800" b="1" kern="1200" dirty="0"/>
            <a:t> lentilelor</a:t>
          </a:r>
          <a:endParaRPr lang="ro-RO" sz="1800" kern="1200" dirty="0"/>
        </a:p>
      </dsp:txBody>
      <dsp:txXfrm>
        <a:off x="1146048" y="2167466"/>
        <a:ext cx="6907174" cy="1083733"/>
      </dsp:txXfrm>
    </dsp:sp>
    <dsp:sp modelId="{FF3E54D9-3115-4BAC-935E-7A3B34796F62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016F4-70C5-494E-8B93-B2A55B9856DC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strategie</a:t>
          </a:r>
          <a:r>
            <a:rPr lang="en-US" sz="1800" b="1" kern="1200" dirty="0"/>
            <a:t> de </a:t>
          </a:r>
          <a:r>
            <a:rPr lang="en-US" sz="1800" b="1" kern="1200" dirty="0" err="1"/>
            <a:t>stabilire</a:t>
          </a:r>
          <a:r>
            <a:rPr lang="en-US" sz="1800" b="1" kern="1200" dirty="0"/>
            <a:t> a </a:t>
          </a:r>
          <a:r>
            <a:rPr lang="en-US" sz="1800" b="1" kern="1200" dirty="0" err="1"/>
            <a:t>unor</a:t>
          </a:r>
          <a:r>
            <a:rPr lang="en-US" sz="1800" b="1" kern="1200" dirty="0"/>
            <a:t> </a:t>
          </a:r>
          <a:r>
            <a:rPr lang="en-US" sz="1800" b="1" kern="1200" dirty="0" err="1"/>
            <a:t>preturi</a:t>
          </a:r>
          <a:r>
            <a:rPr lang="en-US" sz="1800" b="1" kern="1200" dirty="0"/>
            <a:t> pe </a:t>
          </a:r>
          <a:r>
            <a:rPr lang="en-US" sz="1800" b="1" kern="1200" dirty="0" err="1"/>
            <a:t>criterii</a:t>
          </a:r>
          <a:r>
            <a:rPr lang="en-US" sz="1800" b="1" kern="1200" dirty="0"/>
            <a:t> </a:t>
          </a:r>
          <a:r>
            <a:rPr lang="en-US" sz="1800" b="1" kern="1200" dirty="0" err="1"/>
            <a:t>geografice</a:t>
          </a:r>
          <a:endParaRPr lang="ro-RO" sz="1800" kern="1200" dirty="0"/>
        </a:p>
      </dsp:txBody>
      <dsp:txXfrm>
        <a:off x="752110" y="3793066"/>
        <a:ext cx="7301111" cy="1083733"/>
      </dsp:txXfrm>
    </dsp:sp>
    <dsp:sp modelId="{2BD1EAA3-105E-4F2F-BD73-CCD44BE0E8FF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A0DA9-CD71-46CF-BA2C-9A35C19A51BB}">
      <dsp:nvSpPr>
        <dsp:cNvPr id="0" name=""/>
        <dsp:cNvSpPr/>
      </dsp:nvSpPr>
      <dsp:spPr>
        <a:xfrm>
          <a:off x="0" y="0"/>
          <a:ext cx="6923707" cy="8745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II. PRODUSUL NOSTRU</a:t>
          </a:r>
        </a:p>
      </dsp:txBody>
      <dsp:txXfrm>
        <a:off x="42693" y="42693"/>
        <a:ext cx="6838321" cy="789189"/>
      </dsp:txXfrm>
    </dsp:sp>
    <dsp:sp modelId="{00F21E88-908E-4E3F-BA53-602E8436AE89}">
      <dsp:nvSpPr>
        <dsp:cNvPr id="0" name=""/>
        <dsp:cNvSpPr/>
      </dsp:nvSpPr>
      <dsp:spPr>
        <a:xfrm>
          <a:off x="0" y="952283"/>
          <a:ext cx="6923707" cy="107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828" tIns="29210" rIns="163576" bIns="2921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kern="1200" dirty="0">
              <a:latin typeface="+mn-lt"/>
            </a:rPr>
            <a:t>Initial, </a:t>
          </a:r>
          <a:r>
            <a:rPr lang="en-US" sz="1800" b="1" kern="1200" dirty="0" err="1">
              <a:latin typeface="+mn-lt"/>
            </a:rPr>
            <a:t>strategia</a:t>
          </a:r>
          <a:r>
            <a:rPr lang="en-US" sz="1800" b="1" kern="1200" dirty="0">
              <a:latin typeface="+mn-lt"/>
            </a:rPr>
            <a:t> </a:t>
          </a:r>
          <a:r>
            <a:rPr lang="en-US" sz="1800" b="1" kern="1200" dirty="0" err="1">
              <a:latin typeface="+mn-lt"/>
            </a:rPr>
            <a:t>pretului</a:t>
          </a:r>
          <a:r>
            <a:rPr lang="en-US" sz="1800" b="1" kern="1200" dirty="0">
              <a:latin typeface="+mn-lt"/>
            </a:rPr>
            <a:t> de </a:t>
          </a:r>
          <a:r>
            <a:rPr lang="en-US" sz="1800" b="1" kern="1200" dirty="0" err="1">
              <a:latin typeface="+mn-lt"/>
            </a:rPr>
            <a:t>penetrare</a:t>
          </a:r>
          <a:r>
            <a:rPr lang="en-US" sz="1800" b="1" kern="1200" dirty="0">
              <a:latin typeface="+mn-lt"/>
            </a:rPr>
            <a:t> a </a:t>
          </a:r>
          <a:r>
            <a:rPr lang="en-US" sz="1800" b="1" kern="1200" dirty="0" err="1">
              <a:latin typeface="+mn-lt"/>
            </a:rPr>
            <a:t>pietei</a:t>
          </a:r>
          <a:r>
            <a:rPr lang="ro-RO" sz="1800" b="1" kern="1200" dirty="0">
              <a:latin typeface="+mn-lt"/>
            </a:rPr>
            <a:t>: </a:t>
          </a:r>
          <a:r>
            <a:rPr lang="en-US" sz="1800" kern="1200" dirty="0" err="1">
              <a:latin typeface="+mn-lt"/>
            </a:rPr>
            <a:t>produs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nou</a:t>
          </a:r>
          <a:r>
            <a:rPr lang="en-US" sz="1800" kern="1200" dirty="0">
              <a:latin typeface="+mn-lt"/>
            </a:rPr>
            <a:t> pe </a:t>
          </a:r>
          <a:r>
            <a:rPr lang="en-US" sz="1800" kern="1200" dirty="0" err="1">
              <a:latin typeface="+mn-lt"/>
            </a:rPr>
            <a:t>piata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oftalmologica</a:t>
          </a:r>
          <a:r>
            <a:rPr lang="en-US" sz="1800" kern="1200" dirty="0">
              <a:latin typeface="+mn-lt"/>
            </a:rPr>
            <a:t> din Romania 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ro-RO" sz="1800" kern="1200" dirty="0" err="1">
              <a:latin typeface="+mn-lt"/>
            </a:rPr>
            <a:t>Concurenţa</a:t>
          </a:r>
          <a:r>
            <a:rPr lang="ro-RO" sz="1800" kern="1200" dirty="0">
              <a:latin typeface="+mn-lt"/>
            </a:rPr>
            <a:t> mare, cererea elastică- </a:t>
          </a:r>
          <a:r>
            <a:rPr lang="ro-RO" sz="1800" b="1" kern="1200" dirty="0">
              <a:latin typeface="+mn-lt"/>
            </a:rPr>
            <a:t>strategia </a:t>
          </a:r>
          <a:r>
            <a:rPr lang="ro-RO" sz="1800" b="1" kern="1200" dirty="0" err="1">
              <a:latin typeface="+mn-lt"/>
            </a:rPr>
            <a:t>preţului</a:t>
          </a:r>
          <a:r>
            <a:rPr lang="ro-RO" sz="1800" b="1" kern="1200" dirty="0">
              <a:latin typeface="+mn-lt"/>
            </a:rPr>
            <a:t> par -impar</a:t>
          </a:r>
          <a:r>
            <a:rPr lang="en-US" sz="1800" kern="1200" dirty="0">
              <a:latin typeface="+mn-lt"/>
            </a:rPr>
            <a:t>, </a:t>
          </a:r>
          <a:r>
            <a:rPr lang="en-US" sz="1800" kern="1200" dirty="0" err="1">
              <a:latin typeface="+mn-lt"/>
            </a:rPr>
            <a:t>produse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exclusiv</a:t>
          </a:r>
          <a:r>
            <a:rPr lang="en-US" sz="1800" kern="1200" dirty="0">
              <a:latin typeface="+mn-lt"/>
            </a:rPr>
            <a:t> de </a:t>
          </a:r>
          <a:r>
            <a:rPr lang="en-US" sz="1800" kern="1200" dirty="0" err="1">
              <a:latin typeface="+mn-lt"/>
            </a:rPr>
            <a:t>noi</a:t>
          </a:r>
          <a:r>
            <a:rPr lang="ro-RO" sz="1800" kern="1200" dirty="0">
              <a:latin typeface="+mn-lt"/>
            </a:rPr>
            <a:t>- </a:t>
          </a:r>
          <a:r>
            <a:rPr lang="en-US" sz="1800" kern="1200" dirty="0" err="1">
              <a:latin typeface="+mn-lt"/>
            </a:rPr>
            <a:t>adaos</a:t>
          </a:r>
          <a:r>
            <a:rPr lang="en-US" sz="1800" kern="1200" dirty="0">
              <a:latin typeface="+mn-lt"/>
            </a:rPr>
            <a:t> </a:t>
          </a:r>
          <a:r>
            <a:rPr lang="en-US" sz="1800" kern="1200" dirty="0" err="1">
              <a:latin typeface="+mn-lt"/>
            </a:rPr>
            <a:t>comercial</a:t>
          </a:r>
          <a:r>
            <a:rPr lang="en-US" sz="1800" kern="1200" dirty="0">
              <a:latin typeface="+mn-lt"/>
            </a:rPr>
            <a:t> de 50%</a:t>
          </a:r>
        </a:p>
      </dsp:txBody>
      <dsp:txXfrm>
        <a:off x="0" y="952283"/>
        <a:ext cx="6923707" cy="1071225"/>
      </dsp:txXfrm>
    </dsp:sp>
    <dsp:sp modelId="{0437CA94-390B-451D-BC09-EA04B1583887}">
      <dsp:nvSpPr>
        <dsp:cNvPr id="0" name=""/>
        <dsp:cNvSpPr/>
      </dsp:nvSpPr>
      <dsp:spPr>
        <a:xfrm>
          <a:off x="0" y="2023508"/>
          <a:ext cx="6923707" cy="8745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-&gt; </a:t>
          </a:r>
          <a:r>
            <a:rPr lang="en-US" sz="2300" kern="1200"/>
            <a:t>pretul produsului nostru o sa fie de </a:t>
          </a:r>
          <a:r>
            <a:rPr lang="en-US" sz="2300" b="1" kern="1200"/>
            <a:t>499 lei</a:t>
          </a:r>
          <a:r>
            <a:rPr lang="en-US" sz="2300" kern="1200"/>
            <a:t>. </a:t>
          </a:r>
        </a:p>
      </dsp:txBody>
      <dsp:txXfrm>
        <a:off x="42693" y="2066201"/>
        <a:ext cx="6838321" cy="789189"/>
      </dsp:txXfrm>
    </dsp:sp>
    <dsp:sp modelId="{DB44E2D2-0D5C-44D6-9C90-BDD79D04C331}">
      <dsp:nvSpPr>
        <dsp:cNvPr id="0" name=""/>
        <dsp:cNvSpPr/>
      </dsp:nvSpPr>
      <dsp:spPr>
        <a:xfrm>
          <a:off x="0" y="2964323"/>
          <a:ext cx="6923707" cy="8745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kern="1200"/>
            <a:t>Pe</a:t>
          </a:r>
          <a:r>
            <a:rPr lang="en-US" sz="2300" kern="1200"/>
            <a:t> viitor</a:t>
          </a:r>
          <a:r>
            <a:rPr lang="ro-RO" sz="2300" kern="1200"/>
            <a:t>: </a:t>
          </a:r>
          <a:r>
            <a:rPr lang="en-US" sz="2300" b="1" kern="1200"/>
            <a:t>strategii de ajustare a preturilor</a:t>
          </a:r>
          <a:r>
            <a:rPr lang="en-US" sz="2300" kern="1200"/>
            <a:t>,</a:t>
          </a:r>
        </a:p>
      </dsp:txBody>
      <dsp:txXfrm>
        <a:off x="42693" y="3007016"/>
        <a:ext cx="6838321" cy="789189"/>
      </dsp:txXfrm>
    </dsp:sp>
    <dsp:sp modelId="{2E277F5F-A48B-4972-8E5C-7FE201057445}">
      <dsp:nvSpPr>
        <dsp:cNvPr id="0" name=""/>
        <dsp:cNvSpPr/>
      </dsp:nvSpPr>
      <dsp:spPr>
        <a:xfrm>
          <a:off x="0" y="3905138"/>
          <a:ext cx="6923707" cy="8745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stabilirea unor preturi promotionale</a:t>
          </a:r>
          <a:r>
            <a:rPr lang="en-US" sz="2300" kern="1200"/>
            <a:t>(reducerile de sezon)</a:t>
          </a:r>
        </a:p>
      </dsp:txBody>
      <dsp:txXfrm>
        <a:off x="42693" y="3947831"/>
        <a:ext cx="6838321" cy="789189"/>
      </dsp:txXfrm>
    </dsp:sp>
    <dsp:sp modelId="{1F22B129-9E8D-416B-A9E9-97F63D09D61A}">
      <dsp:nvSpPr>
        <dsp:cNvPr id="0" name=""/>
        <dsp:cNvSpPr/>
      </dsp:nvSpPr>
      <dsp:spPr>
        <a:xfrm>
          <a:off x="0" y="4845953"/>
          <a:ext cx="6923707" cy="8745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abordarea unor rabaturi si bonificatii de pret pentru a rasplatii clientii fideli </a:t>
          </a:r>
          <a:endParaRPr lang="en-US" sz="2300" kern="1200"/>
        </a:p>
      </dsp:txBody>
      <dsp:txXfrm>
        <a:off x="42693" y="4888646"/>
        <a:ext cx="6838321" cy="789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8D7FE-8CE5-46D5-AE3E-12A90D833225}" type="datetimeFigureOut">
              <a:rPr lang="ro-RO" smtClean="0"/>
              <a:t>18.05.2020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2D88F-98CF-4D1B-A6E1-BA84C4F9D4EC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250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2D88F-98CF-4D1B-A6E1-BA84C4F9D4EC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0179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2D88F-98CF-4D1B-A6E1-BA84C4F9D4EC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9395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2D88F-98CF-4D1B-A6E1-BA84C4F9D4EC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622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65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7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112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8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2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78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81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8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1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37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pPr/>
              <a:t>5/18/2020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1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simple.wikipedia.org/wiki/File:Eye_I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mappingignorance.org/2015/01/02/contact-lenses-monitor-glucose-levels-sweet-solution-diabetic-patient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ticaveszi.r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ticcolor.ro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optofarm.r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6DE54-CA8A-4499-B193-6E7AD576B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5408" r="-1" b="9664"/>
          <a:stretch/>
        </p:blipFill>
        <p:spPr>
          <a:xfrm>
            <a:off x="20" y="10"/>
            <a:ext cx="12188931" cy="6857989"/>
          </a:xfrm>
          <a:prstGeom prst="rect">
            <a:avLst/>
          </a:prstGeom>
        </p:spPr>
      </p:pic>
      <p:sp>
        <p:nvSpPr>
          <p:cNvPr id="20" name="Dreptunghi 19">
            <a:extLst>
              <a:ext uri="{FF2B5EF4-FFF2-40B4-BE49-F238E27FC236}">
                <a16:creationId xmlns:a16="http://schemas.microsoft.com/office/drawing/2014/main" id="{17CFECC7-100F-4AF5-B81E-29ED913B098B}"/>
              </a:ext>
            </a:extLst>
          </p:cNvPr>
          <p:cNvSpPr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VIATA IN CULORI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6D74799-A47C-44A6-9989-C791569C6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IANCU CRISTINA SI IORDACHE DENISA-MARIA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GRUPA 1018</a:t>
            </a:r>
          </a:p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PROIECT MARKETING</a:t>
            </a:r>
          </a:p>
        </p:txBody>
      </p:sp>
      <p:pic>
        <p:nvPicPr>
          <p:cNvPr id="27" name="Imagine 26" descr="O imagine care conține aliment, joc, sticlă&#10;&#10;Descriere generată automat">
            <a:extLst>
              <a:ext uri="{FF2B5EF4-FFF2-40B4-BE49-F238E27FC236}">
                <a16:creationId xmlns:a16="http://schemas.microsoft.com/office/drawing/2014/main" id="{BBFC2FA1-230E-4A60-8D57-306B48BB1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90757" y="3866695"/>
            <a:ext cx="5089071" cy="3392714"/>
          </a:xfrm>
          <a:prstGeom prst="rect">
            <a:avLst/>
          </a:prstGeom>
          <a:effectLst>
            <a:outerShdw blurRad="533400" dist="2387600" algn="ctr" rotWithShape="0">
              <a:srgbClr val="000000">
                <a:alpha val="0"/>
              </a:srgbClr>
            </a:outerShdw>
            <a:softEdge rad="1270000"/>
          </a:effectLst>
          <a:scene3d>
            <a:camera prst="orthographicFront"/>
            <a:lightRig rig="morning" dir="t">
              <a:rot lat="0" lon="0" rev="12600000"/>
            </a:lightRig>
          </a:scene3d>
        </p:spPr>
      </p:pic>
      <p:sp>
        <p:nvSpPr>
          <p:cNvPr id="29" name="CasetăText 28">
            <a:extLst>
              <a:ext uri="{FF2B5EF4-FFF2-40B4-BE49-F238E27FC236}">
                <a16:creationId xmlns:a16="http://schemas.microsoft.com/office/drawing/2014/main" id="{7FE620B7-245D-4A20-B96F-EB96C6E6F418}"/>
              </a:ext>
            </a:extLst>
          </p:cNvPr>
          <p:cNvSpPr txBox="1"/>
          <p:nvPr/>
        </p:nvSpPr>
        <p:spPr>
          <a:xfrm>
            <a:off x="7690757" y="7451246"/>
            <a:ext cx="5089071" cy="230832"/>
          </a:xfrm>
          <a:prstGeom prst="rect">
            <a:avLst/>
          </a:prstGeom>
          <a:noFill/>
          <a:effectLst>
            <a:outerShdw blurRad="533400" dist="2387600" algn="ctr" rotWithShape="0">
              <a:srgbClr val="000000">
                <a:alpha val="0"/>
              </a:srgbClr>
            </a:outerShdw>
            <a:softEdge rad="1270000"/>
          </a:effectLst>
          <a:scene3d>
            <a:camera prst="orthographicFront"/>
            <a:lightRig rig="morning" dir="t">
              <a:rot lat="0" lon="0" rev="12600000"/>
            </a:lightRig>
          </a:scene3d>
        </p:spPr>
        <p:txBody>
          <a:bodyPr wrap="square" rtlCol="0">
            <a:spAutoFit/>
          </a:bodyPr>
          <a:lstStyle/>
          <a:p>
            <a:r>
              <a:rPr lang="ro-RO" sz="900" dirty="0">
                <a:hlinkClick r:id="rId4" tooltip="http://mappingignorance.org/2015/01/02/contact-lenses-monitor-glucose-levels-sweet-solution-diabetic-patients/"/>
              </a:rPr>
              <a:t>Această fotografie</a:t>
            </a:r>
            <a:r>
              <a:rPr lang="ro-RO" sz="900" dirty="0"/>
              <a:t> de Autor necunoscut este licențiată în condițiile </a:t>
            </a:r>
            <a:r>
              <a:rPr lang="ro-RO" sz="900" dirty="0">
                <a:hlinkClick r:id="rId5" tooltip="https://creativecommons.org/licenses/by-nc-nd/3.0/"/>
              </a:rPr>
              <a:t>CC BY-NC-ND</a:t>
            </a:r>
            <a:endParaRPr lang="ro-RO" sz="900" dirty="0"/>
          </a:p>
        </p:txBody>
      </p:sp>
      <p:pic>
        <p:nvPicPr>
          <p:cNvPr id="37" name="Imagine 36" descr="O imagine care conține albastru, dispozitiv&#10;&#10;Descriere generată automat">
            <a:extLst>
              <a:ext uri="{FF2B5EF4-FFF2-40B4-BE49-F238E27FC236}">
                <a16:creationId xmlns:a16="http://schemas.microsoft.com/office/drawing/2014/main" id="{52C5961B-DCFF-46C9-ACB2-B86D86CF3E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8471" y="439381"/>
            <a:ext cx="2332590" cy="2276608"/>
          </a:xfrm>
          <a:prstGeom prst="ellipse">
            <a:avLst/>
          </a:prstGeom>
          <a:effectLst>
            <a:outerShdw blurRad="1270000" dir="21540000" algn="ctr" rotWithShape="0">
              <a:srgbClr val="000000">
                <a:alpha val="43137"/>
              </a:srgbClr>
            </a:outerShdw>
            <a:reflection blurRad="1270000" stA="44000" dist="1270000" dir="5400000" sy="-100000" algn="bl" rotWithShape="0"/>
            <a:softEdge rad="63500"/>
          </a:effectLst>
        </p:spPr>
      </p:pic>
      <p:sp>
        <p:nvSpPr>
          <p:cNvPr id="38" name="CasetăText 37">
            <a:extLst>
              <a:ext uri="{FF2B5EF4-FFF2-40B4-BE49-F238E27FC236}">
                <a16:creationId xmlns:a16="http://schemas.microsoft.com/office/drawing/2014/main" id="{2CFE40D0-3517-49BC-AF1F-D1EF7FD19AD1}"/>
              </a:ext>
            </a:extLst>
          </p:cNvPr>
          <p:cNvSpPr txBox="1"/>
          <p:nvPr/>
        </p:nvSpPr>
        <p:spPr>
          <a:xfrm>
            <a:off x="2582680" y="6858000"/>
            <a:ext cx="7026639" cy="324594"/>
          </a:xfrm>
          <a:prstGeom prst="ellipse">
            <a:avLst/>
          </a:prstGeom>
          <a:noFill/>
          <a:effectLst>
            <a:outerShdw blurRad="1270000" dir="21540000" algn="ctr" rotWithShape="0">
              <a:srgbClr val="000000">
                <a:alpha val="43137"/>
              </a:srgbClr>
            </a:outerShdw>
            <a:reflection blurRad="1270000" stA="44000" dist="1270000" dir="5400000" sy="-100000" algn="bl" rotWithShape="0"/>
            <a:softEdge rad="673100"/>
          </a:effectLst>
        </p:spPr>
        <p:txBody>
          <a:bodyPr wrap="square" rtlCol="0">
            <a:spAutoFit/>
          </a:bodyPr>
          <a:lstStyle/>
          <a:p>
            <a:r>
              <a:rPr lang="ro-RO" sz="900" dirty="0">
                <a:hlinkClick r:id="rId7" tooltip="http://simple.wikipedia.org/wiki/File:Eye_I.jpg"/>
              </a:rPr>
              <a:t>Această fotografie</a:t>
            </a:r>
            <a:r>
              <a:rPr lang="ro-RO" sz="900" dirty="0"/>
              <a:t> de Autor necunoscut este licențiată în condițiile </a:t>
            </a:r>
            <a:r>
              <a:rPr lang="ro-RO" sz="900" dirty="0">
                <a:hlinkClick r:id="rId8" tooltip="https://creativecommons.org/licenses/by-sa/3.0/"/>
              </a:rPr>
              <a:t>CC BY-SA</a:t>
            </a:r>
            <a:endParaRPr lang="ro-RO" sz="900" dirty="0"/>
          </a:p>
        </p:txBody>
      </p:sp>
    </p:spTree>
    <p:extLst>
      <p:ext uri="{BB962C8B-B14F-4D97-AF65-F5344CB8AC3E}">
        <p14:creationId xmlns:p14="http://schemas.microsoft.com/office/powerpoint/2010/main" val="19468288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186AC-7630-B744-B341-F9198ABC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06" y="-1421021"/>
            <a:ext cx="6352963" cy="4361688"/>
          </a:xfrm>
        </p:spPr>
        <p:txBody>
          <a:bodyPr anchor="ctr">
            <a:normAutofit/>
          </a:bodyPr>
          <a:lstStyle/>
          <a:p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III. </a:t>
            </a:r>
            <a:r>
              <a:rPr lang="ro-RO" b="1" cap="none" dirty="0">
                <a:ln w="22225">
                  <a:solidFill>
                    <a:schemeClr val="accent2"/>
                  </a:solidFill>
                  <a:prstDash val="soli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SEGMENTAREA PIETEI</a:t>
            </a:r>
            <a:endParaRPr lang="es-RO" b="1" cap="none" dirty="0">
              <a:ln w="22225">
                <a:solidFill>
                  <a:schemeClr val="accent2"/>
                </a:solidFill>
                <a:prstDash val="solid"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8E371E-42CF-DA49-B770-37CE4EF78A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0051" y="602673"/>
            <a:ext cx="10960285" cy="5495504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PIATA PRODUSELOR OFTALMOLOGICE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SUBSEGMENTUL ,, LENTILE DE CONTACT SI SOLUTII DE INTRETINERE A ACESTORA’’. </a:t>
            </a:r>
            <a:endParaRPr lang="ro-RO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es-E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ro-RO" sz="2800" b="1" i="1" u="sng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PIATA PE CARE ACTIVEAZA CONCURENTA: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TINT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ESC </a:t>
            </a: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CATRE 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CEI CU AFECTIUNI DE</a:t>
            </a: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 VEDER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,  ADEPTII MODEI (OCHELARI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I </a:t>
            </a: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DE SOARE).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</a:t>
            </a:r>
            <a:r>
              <a:rPr lang="es-ES" sz="2400" dirty="0">
                <a:latin typeface="Aharoni" panose="02010803020104030203" pitchFamily="2" charset="-79"/>
                <a:cs typeface="Aharoni" panose="02010803020104030203" pitchFamily="2" charset="-79"/>
              </a:rPr>
              <a:t>DOMENIUL MEDICAL SI TEHNIC</a:t>
            </a:r>
          </a:p>
          <a:p>
            <a:pPr marL="0" indent="0">
              <a:lnSpc>
                <a:spcPct val="110000"/>
              </a:lnSpc>
              <a:buNone/>
            </a:pPr>
            <a:endParaRPr lang="ro-RO" sz="1400" dirty="0">
              <a:latin typeface="TimesNewRomanPSMT"/>
            </a:endParaRPr>
          </a:p>
        </p:txBody>
      </p:sp>
      <p:pic>
        <p:nvPicPr>
          <p:cNvPr id="4" name="Grafic 3" descr="A depozita">
            <a:extLst>
              <a:ext uri="{FF2B5EF4-FFF2-40B4-BE49-F238E27FC236}">
                <a16:creationId xmlns:a16="http://schemas.microsoft.com/office/drawing/2014/main" id="{705E6D1D-83D3-434A-B8B2-B8AE6D5C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228" y="4475783"/>
            <a:ext cx="1779544" cy="177954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1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57F838B4-7A0F-419A-9011-C6DFE48483A7}"/>
              </a:ext>
            </a:extLst>
          </p:cNvPr>
          <p:cNvSpPr txBox="1"/>
          <p:nvPr/>
        </p:nvSpPr>
        <p:spPr>
          <a:xfrm>
            <a:off x="2662218" y="90286"/>
            <a:ext cx="8046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Bauhaus 93" panose="04030905020B02020C02" pitchFamily="82" charset="0"/>
              </a:rPr>
              <a:t>Publicul-tinta</a:t>
            </a:r>
            <a:r>
              <a:rPr lang="en-US" sz="3200" dirty="0">
                <a:solidFill>
                  <a:srgbClr val="FF0000"/>
                </a:solidFill>
                <a:latin typeface="Bauhaus 93" panose="04030905020B02020C02" pitchFamily="82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Bauhaus 93" panose="04030905020B02020C02" pitchFamily="82" charset="0"/>
              </a:rPr>
              <a:t>pentru</a:t>
            </a:r>
            <a:r>
              <a:rPr lang="en-US" sz="3200" dirty="0">
                <a:solidFill>
                  <a:srgbClr val="FF0000"/>
                </a:solidFill>
                <a:latin typeface="Bauhaus 93" panose="04030905020B02020C02" pitchFamily="82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Bauhaus 93" panose="04030905020B02020C02" pitchFamily="82" charset="0"/>
              </a:rPr>
              <a:t>produsul</a:t>
            </a:r>
            <a:r>
              <a:rPr lang="en-US" sz="3200" dirty="0">
                <a:solidFill>
                  <a:srgbClr val="FF0000"/>
                </a:solidFill>
                <a:latin typeface="Bauhaus 93" panose="04030905020B02020C02" pitchFamily="82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Bauhaus 93" panose="04030905020B02020C02" pitchFamily="82" charset="0"/>
              </a:rPr>
              <a:t>nostru</a:t>
            </a:r>
            <a:endParaRPr lang="ro-RO" sz="3200" dirty="0">
              <a:solidFill>
                <a:srgbClr val="FF000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73A08542-2614-41FF-BC6F-622E6D144C81}"/>
              </a:ext>
            </a:extLst>
          </p:cNvPr>
          <p:cNvSpPr txBox="1"/>
          <p:nvPr/>
        </p:nvSpPr>
        <p:spPr>
          <a:xfrm>
            <a:off x="6456988" y="340667"/>
            <a:ext cx="55287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		</a:t>
            </a:r>
          </a:p>
          <a:p>
            <a:pPr algn="ctr"/>
            <a:endParaRPr lang="ro-RO" sz="20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SEGMENTAREA DEMOGRAFICA</a:t>
            </a:r>
          </a:p>
          <a:p>
            <a:pPr algn="ctr"/>
            <a:endParaRPr lang="ro-RO" sz="20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ro-RO" sz="20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		</a:t>
            </a:r>
            <a:endParaRPr lang="ro-RO" sz="16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Grafic 8" descr="Ochi">
            <a:extLst>
              <a:ext uri="{FF2B5EF4-FFF2-40B4-BE49-F238E27FC236}">
                <a16:creationId xmlns:a16="http://schemas.microsoft.com/office/drawing/2014/main" id="{FD6D52D9-A394-444F-946F-EE3728369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3100" y="4276522"/>
            <a:ext cx="1696720" cy="1696720"/>
          </a:xfrm>
          <a:prstGeom prst="rect">
            <a:avLst/>
          </a:prstGeom>
        </p:spPr>
      </p:pic>
      <p:sp>
        <p:nvSpPr>
          <p:cNvPr id="3" name="Dreptunghi 2">
            <a:extLst>
              <a:ext uri="{FF2B5EF4-FFF2-40B4-BE49-F238E27FC236}">
                <a16:creationId xmlns:a16="http://schemas.microsoft.com/office/drawing/2014/main" id="{93CD0391-EAAC-416E-A088-294B11E8DD9A}"/>
              </a:ext>
            </a:extLst>
          </p:cNvPr>
          <p:cNvSpPr/>
          <p:nvPr/>
        </p:nvSpPr>
        <p:spPr>
          <a:xfrm>
            <a:off x="83579" y="1079595"/>
            <a:ext cx="552879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SEGMENTAR</a:t>
            </a:r>
            <a:r>
              <a:rPr lang="ro-RO" sz="2400" b="1" i="1" dirty="0">
                <a:highlight>
                  <a:srgbClr val="FFFF00"/>
                </a:highlight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E</a:t>
            </a:r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 GEOGRAFIC</a:t>
            </a:r>
            <a:r>
              <a:rPr lang="ro-RO" sz="2400" b="1" i="1" dirty="0">
                <a:highlight>
                  <a:srgbClr val="FFFF00"/>
                </a:highlight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A</a:t>
            </a:r>
            <a:endParaRPr lang="en-US" sz="2400" b="1" i="1" dirty="0">
              <a:highlight>
                <a:srgbClr val="FFFF00"/>
              </a:highligh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ro-RO" sz="2400" dirty="0">
                <a:latin typeface="Aharoni" panose="02010803020104030203" pitchFamily="2" charset="-79"/>
                <a:ea typeface="Tahoma" panose="020B0604030504040204" pitchFamily="34" charset="0"/>
                <a:cs typeface="Aharoni" panose="02010803020104030203" pitchFamily="2" charset="-79"/>
              </a:rPr>
              <a:t>distribuim tuturor clinicilor oftalmologice din tara</a:t>
            </a:r>
            <a:endParaRPr lang="ro-RO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ro-RO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SEGMENTARE</a:t>
            </a:r>
            <a:r>
              <a:rPr lang="ro-RO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COMPORTAMENTALA</a:t>
            </a:r>
            <a:r>
              <a:rPr lang="ro-RO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luam in vedere cei ce evita utilizarea lentilelor;</a:t>
            </a:r>
          </a:p>
          <a:p>
            <a:r>
              <a:rPr lang="ro-RO" sz="2400" b="1" i="1" u="sng" dirty="0" err="1">
                <a:latin typeface="Aharoni" panose="02010803020104030203" pitchFamily="2" charset="-79"/>
                <a:cs typeface="Aharoni" panose="02010803020104030203" pitchFamily="2" charset="-79"/>
              </a:rPr>
              <a:t>Solutie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ro-RO" sz="2400" dirty="0">
                <a:latin typeface="Aharoni" panose="02010803020104030203" pitchFamily="2" charset="-79"/>
                <a:cs typeface="Aharoni" panose="02010803020104030203" pitchFamily="2" charset="-79"/>
              </a:rPr>
              <a:t>servicii gratuite de aplicare a lentilelor;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SEGMENTARE</a:t>
            </a:r>
            <a:r>
              <a:rPr lang="ro-RO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PSIHOGRAFICA</a:t>
            </a:r>
            <a:r>
              <a:rPr lang="ro-RO" sz="2400" b="1" i="1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ro-RO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-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nu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vor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exista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discriminari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pivind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stilul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de </a:t>
            </a:r>
            <a:r>
              <a:rPr lang="en-US" sz="2400" dirty="0" err="1">
                <a:latin typeface="Aharoni" panose="02010803020104030203" pitchFamily="2" charset="-79"/>
                <a:cs typeface="Aharoni" panose="02010803020104030203" pitchFamily="2" charset="-79"/>
              </a:rPr>
              <a:t>viata</a:t>
            </a:r>
            <a:endParaRPr lang="ro-RO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ro-RO" sz="2400" dirty="0"/>
          </a:p>
        </p:txBody>
      </p:sp>
      <p:graphicFrame>
        <p:nvGraphicFramePr>
          <p:cNvPr id="4" name="Nomogramă 3">
            <a:extLst>
              <a:ext uri="{FF2B5EF4-FFF2-40B4-BE49-F238E27FC236}">
                <a16:creationId xmlns:a16="http://schemas.microsoft.com/office/drawing/2014/main" id="{786B0A50-0289-4739-834D-50DC280EF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381173"/>
              </p:ext>
            </p:extLst>
          </p:nvPr>
        </p:nvGraphicFramePr>
        <p:xfrm>
          <a:off x="5034039" y="1089940"/>
          <a:ext cx="7157961" cy="5021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asetăText 4">
            <a:extLst>
              <a:ext uri="{FF2B5EF4-FFF2-40B4-BE49-F238E27FC236}">
                <a16:creationId xmlns:a16="http://schemas.microsoft.com/office/drawing/2014/main" id="{47B853ED-78B4-4B5B-AE57-8BC24E845ADC}"/>
              </a:ext>
            </a:extLst>
          </p:cNvPr>
          <p:cNvSpPr txBox="1"/>
          <p:nvPr/>
        </p:nvSpPr>
        <p:spPr>
          <a:xfrm>
            <a:off x="5086812" y="1571708"/>
            <a:ext cx="131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o-R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si 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afectiune</a:t>
            </a:r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F5D971A6-73F5-43D9-85FA-9E4A4C2FF04B}"/>
              </a:ext>
            </a:extLst>
          </p:cNvPr>
          <p:cNvSpPr txBox="1"/>
          <p:nvPr/>
        </p:nvSpPr>
        <p:spPr>
          <a:xfrm>
            <a:off x="5519853" y="3278058"/>
            <a:ext cx="97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enituri</a:t>
            </a:r>
            <a:endParaRPr lang="ro-RO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E016F239-6B56-486A-84C7-0BF9FB7B39CC}"/>
              </a:ext>
            </a:extLst>
          </p:cNvPr>
          <p:cNvSpPr txBox="1"/>
          <p:nvPr/>
        </p:nvSpPr>
        <p:spPr>
          <a:xfrm>
            <a:off x="5216909" y="4754932"/>
            <a:ext cx="105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o-RO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cupatie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7CED4F5-EB27-4159-81A7-00FE1541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00862" y="613897"/>
            <a:ext cx="9605635" cy="1059305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               IV. </a:t>
            </a:r>
            <a:r>
              <a:rPr lang="en-US" dirty="0" err="1">
                <a:latin typeface="Algerian" panose="04020705040A02060702" pitchFamily="82" charset="0"/>
              </a:rPr>
              <a:t>Strategia</a:t>
            </a:r>
            <a:r>
              <a:rPr lang="en-US" dirty="0">
                <a:latin typeface="Algerian" panose="04020705040A02060702" pitchFamily="82" charset="0"/>
              </a:rPr>
              <a:t> de </a:t>
            </a:r>
            <a:r>
              <a:rPr lang="en-US" dirty="0" err="1">
                <a:latin typeface="Algerian" panose="04020705040A02060702" pitchFamily="82" charset="0"/>
              </a:rPr>
              <a:t>piata</a:t>
            </a:r>
            <a:endParaRPr lang="ro-RO" dirty="0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4F1C05EC-C5B1-40AA-890F-4E29DF8D4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9535" y="411931"/>
            <a:ext cx="6902465" cy="3441520"/>
          </a:xfrm>
        </p:spPr>
        <p:txBody>
          <a:bodyPr>
            <a:normAutofit/>
          </a:bodyPr>
          <a:lstStyle/>
          <a:p>
            <a:r>
              <a:rPr lang="ro-RO" sz="2400" b="1" i="1" u="sng" dirty="0">
                <a:highlight>
                  <a:srgbClr val="FFFF00"/>
                </a:highlight>
              </a:rPr>
              <a:t>1. </a:t>
            </a:r>
            <a:r>
              <a:rPr lang="es-ES" sz="2400" b="1" i="1" u="sng" dirty="0" err="1">
                <a:highlight>
                  <a:srgbClr val="FFFF00"/>
                </a:highlight>
              </a:rPr>
              <a:t>Strategia</a:t>
            </a:r>
            <a:r>
              <a:rPr lang="es-ES" sz="2400" b="1" i="1" u="sng" dirty="0">
                <a:highlight>
                  <a:srgbClr val="FFFF00"/>
                </a:highlight>
              </a:rPr>
              <a:t> </a:t>
            </a:r>
            <a:r>
              <a:rPr lang="es-ES" sz="2400" b="1" i="1" u="sng" dirty="0" err="1">
                <a:highlight>
                  <a:srgbClr val="FFFF00"/>
                </a:highlight>
              </a:rPr>
              <a:t>faţă</a:t>
            </a:r>
            <a:r>
              <a:rPr lang="es-ES" sz="2400" b="1" i="1" u="sng" dirty="0">
                <a:highlight>
                  <a:srgbClr val="FFFF00"/>
                </a:highlight>
              </a:rPr>
              <a:t> de </a:t>
            </a:r>
            <a:r>
              <a:rPr lang="es-ES" sz="2400" b="1" i="1" u="sng" dirty="0" err="1">
                <a:highlight>
                  <a:srgbClr val="FFFF00"/>
                </a:highlight>
              </a:rPr>
              <a:t>dinamica</a:t>
            </a:r>
            <a:r>
              <a:rPr lang="es-ES" sz="2400" b="1" i="1" u="sng" dirty="0">
                <a:highlight>
                  <a:srgbClr val="FFFF00"/>
                </a:highlight>
              </a:rPr>
              <a:t> </a:t>
            </a:r>
            <a:r>
              <a:rPr lang="es-ES" sz="2400" b="1" i="1" u="sng" dirty="0" err="1">
                <a:highlight>
                  <a:srgbClr val="FFFF00"/>
                </a:highlight>
              </a:rPr>
              <a:t>pieţei</a:t>
            </a:r>
            <a:r>
              <a:rPr lang="es-ES" sz="2400" b="1" i="1" u="sng" dirty="0">
                <a:highlight>
                  <a:srgbClr val="FFFF00"/>
                </a:highlight>
              </a:rPr>
              <a:t> </a:t>
            </a:r>
            <a:r>
              <a:rPr lang="ro-RO" sz="2400" b="1" i="1" u="sng" dirty="0">
                <a:highlight>
                  <a:srgbClr val="FFFF00"/>
                </a:highlight>
              </a:rPr>
              <a:t>: </a:t>
            </a:r>
            <a:r>
              <a:rPr lang="es-ES" sz="2400" dirty="0" err="1"/>
              <a:t>strategie</a:t>
            </a:r>
            <a:r>
              <a:rPr lang="es-ES" sz="2400" dirty="0"/>
              <a:t> a </a:t>
            </a:r>
            <a:r>
              <a:rPr lang="es-ES" sz="2400" dirty="0" err="1"/>
              <a:t>creşterii</a:t>
            </a:r>
            <a:r>
              <a:rPr lang="ro-RO" sz="2400" dirty="0"/>
              <a:t>; Suntem in </a:t>
            </a:r>
            <a:r>
              <a:rPr lang="es-ES" sz="2400" dirty="0" err="1"/>
              <a:t>faza</a:t>
            </a:r>
            <a:r>
              <a:rPr lang="es-ES" sz="2400" dirty="0"/>
              <a:t> de la</a:t>
            </a:r>
            <a:r>
              <a:rPr lang="ro-RO" sz="2400" dirty="0"/>
              <a:t>n</a:t>
            </a:r>
            <a:r>
              <a:rPr lang="es-ES" sz="2400" dirty="0" err="1"/>
              <a:t>sare</a:t>
            </a:r>
            <a:r>
              <a:rPr lang="ro-RO" sz="2400" dirty="0"/>
              <a:t>: </a:t>
            </a:r>
            <a:r>
              <a:rPr lang="es-ES" sz="2400" dirty="0" err="1"/>
              <a:t>spera</a:t>
            </a:r>
            <a:r>
              <a:rPr lang="ro-RO" sz="2400" dirty="0"/>
              <a:t>m</a:t>
            </a:r>
            <a:r>
              <a:rPr lang="es-ES" sz="2400" dirty="0"/>
              <a:t> la </a:t>
            </a:r>
            <a:r>
              <a:rPr lang="es-ES" sz="2400" dirty="0" err="1"/>
              <a:t>dezvoltare</a:t>
            </a:r>
            <a:r>
              <a:rPr lang="ro-RO" sz="2400" dirty="0"/>
              <a:t>.</a:t>
            </a:r>
            <a:r>
              <a:rPr lang="en-US" sz="2400" dirty="0"/>
              <a:t> </a:t>
            </a:r>
            <a:r>
              <a:rPr lang="en-US" sz="2400" b="1" u="sng" dirty="0" err="1"/>
              <a:t>Obiectiv</a:t>
            </a:r>
            <a:r>
              <a:rPr lang="ro-RO" sz="2400" dirty="0"/>
              <a:t>: </a:t>
            </a:r>
            <a:r>
              <a:rPr lang="en-US" sz="2400" dirty="0"/>
              <a:t>cote de </a:t>
            </a:r>
            <a:r>
              <a:rPr lang="en-US" sz="2400" dirty="0" err="1"/>
              <a:t>piata</a:t>
            </a:r>
            <a:r>
              <a:rPr lang="en-US" sz="2400" dirty="0"/>
              <a:t> </a:t>
            </a:r>
            <a:r>
              <a:rPr lang="en-US" sz="2400" dirty="0" err="1"/>
              <a:t>favorabil</a:t>
            </a:r>
            <a:r>
              <a:rPr lang="ro-RO" sz="2400" dirty="0"/>
              <a:t>a.</a:t>
            </a:r>
            <a:r>
              <a:rPr lang="en-US" sz="2400" dirty="0"/>
              <a:t> </a:t>
            </a:r>
            <a:endParaRPr lang="ro-RO" sz="24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8389CFF-738D-4112-A0ED-18498E9A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0" t="19981" r="14223" b="1"/>
          <a:stretch/>
        </p:blipFill>
        <p:spPr>
          <a:xfrm>
            <a:off x="113653" y="2769001"/>
            <a:ext cx="4787451" cy="3006706"/>
          </a:xfrm>
          <a:prstGeom prst="rect">
            <a:avLst/>
          </a:prstGeom>
        </p:spPr>
      </p:pic>
      <p:sp>
        <p:nvSpPr>
          <p:cNvPr id="3" name="Dreptunghi 2">
            <a:extLst>
              <a:ext uri="{FF2B5EF4-FFF2-40B4-BE49-F238E27FC236}">
                <a16:creationId xmlns:a16="http://schemas.microsoft.com/office/drawing/2014/main" id="{9D194415-C4A4-45DD-8AFD-6DBF06238226}"/>
              </a:ext>
            </a:extLst>
          </p:cNvPr>
          <p:cNvSpPr/>
          <p:nvPr/>
        </p:nvSpPr>
        <p:spPr>
          <a:xfrm>
            <a:off x="5175882" y="2456715"/>
            <a:ext cx="69024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i="1" dirty="0">
                <a:highlight>
                  <a:srgbClr val="FFFF00"/>
                </a:highlight>
              </a:rPr>
              <a:t>2. Strategia </a:t>
            </a:r>
            <a:r>
              <a:rPr lang="ro-RO" sz="2400" b="1" i="1" dirty="0" err="1">
                <a:highlight>
                  <a:srgbClr val="FFFF00"/>
                </a:highlight>
              </a:rPr>
              <a:t>faţă</a:t>
            </a:r>
            <a:r>
              <a:rPr lang="ro-RO" sz="2400" b="1" i="1" dirty="0">
                <a:highlight>
                  <a:srgbClr val="FFFF00"/>
                </a:highlight>
              </a:rPr>
              <a:t> de schimbările </a:t>
            </a:r>
            <a:r>
              <a:rPr lang="ro-RO" sz="2400" b="1" i="1" dirty="0" err="1">
                <a:highlight>
                  <a:srgbClr val="FFFF00"/>
                </a:highlight>
              </a:rPr>
              <a:t>pieţei</a:t>
            </a:r>
            <a:r>
              <a:rPr lang="ro-RO" sz="2400" dirty="0"/>
              <a:t>: adaptiva; sa </a:t>
            </a:r>
            <a:r>
              <a:rPr lang="ro-RO" sz="2400" dirty="0" err="1"/>
              <a:t>tinem</a:t>
            </a:r>
            <a:r>
              <a:rPr lang="ro-RO" sz="2400" dirty="0"/>
              <a:t> pasul si sa anticipam </a:t>
            </a:r>
            <a:r>
              <a:rPr lang="ro-RO" sz="2400" dirty="0" err="1"/>
              <a:t>schimbarile</a:t>
            </a:r>
            <a:r>
              <a:rPr lang="ro-RO" sz="2400" dirty="0"/>
              <a:t> din mediu prin flexibilitate, promovare;</a:t>
            </a:r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A1809256-BC4B-454E-925C-40F39B73E855}"/>
              </a:ext>
            </a:extLst>
          </p:cNvPr>
          <p:cNvSpPr/>
          <p:nvPr/>
        </p:nvSpPr>
        <p:spPr>
          <a:xfrm>
            <a:off x="5434148" y="404985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400" dirty="0">
                <a:highlight>
                  <a:srgbClr val="FFFF00"/>
                </a:highlight>
              </a:rPr>
              <a:t>3. </a:t>
            </a:r>
            <a:r>
              <a:rPr lang="ro-RO" sz="2400" b="1" i="1" u="sng" dirty="0">
                <a:highlight>
                  <a:srgbClr val="FFFF00"/>
                </a:highlight>
              </a:rPr>
              <a:t>Strategia in </a:t>
            </a:r>
            <a:r>
              <a:rPr lang="ro-RO" sz="2400" b="1" i="1" u="sng" dirty="0" err="1">
                <a:highlight>
                  <a:srgbClr val="FFFF00"/>
                </a:highlight>
              </a:rPr>
              <a:t>functie</a:t>
            </a:r>
            <a:r>
              <a:rPr lang="ro-RO" sz="2400" b="1" i="1" u="sng" dirty="0">
                <a:highlight>
                  <a:srgbClr val="FFFF00"/>
                </a:highlight>
              </a:rPr>
              <a:t> de exigențele pieței: </a:t>
            </a:r>
            <a:r>
              <a:rPr lang="ro-RO" sz="2400" dirty="0"/>
              <a:t> a exigentelor medii. Segmentul consumatorilor cu venituri medii, produs calitativ, dar accesibil. Oferim si gama cu extra-</a:t>
            </a:r>
            <a:r>
              <a:rPr lang="ro-RO" sz="2400" dirty="0" err="1"/>
              <a:t>imbunatatiri</a:t>
            </a:r>
            <a:r>
              <a:rPr lang="ro-RO" sz="2400" dirty="0"/>
              <a:t> contra cost.</a:t>
            </a:r>
          </a:p>
        </p:txBody>
      </p:sp>
    </p:spTree>
    <p:extLst>
      <p:ext uri="{BB962C8B-B14F-4D97-AF65-F5344CB8AC3E}">
        <p14:creationId xmlns:p14="http://schemas.microsoft.com/office/powerpoint/2010/main" val="1894170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A63312EF-04AF-4AB9-B863-5A4E8C14E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025" b="29349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2CB5FB8-66A3-415E-8272-FAC94627BE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76496" y="1910139"/>
            <a:ext cx="7537399" cy="6645770"/>
          </a:xfrm>
        </p:spPr>
        <p:txBody>
          <a:bodyPr anchor="ctr">
            <a:normAutofit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ro-RO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Strategia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faţă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structura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pieţei</a:t>
            </a:r>
            <a:r>
              <a:rPr lang="ro-RO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diferenţiată</a:t>
            </a:r>
            <a:r>
              <a:rPr lang="ro-RO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piata</a:t>
            </a:r>
            <a:r>
              <a:rPr lang="es-ES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oftalmológica</a:t>
            </a:r>
            <a:r>
              <a:rPr lang="ro-RO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ES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productia</a:t>
            </a:r>
            <a:r>
              <a:rPr lang="es-ES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lentile</a:t>
            </a:r>
            <a:r>
              <a:rPr lang="es-ES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ro-RO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ro-RO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discromatopsie</a:t>
            </a:r>
            <a:r>
              <a:rPr lang="ro-RO" sz="2400" b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=&gt; PRODUS DE NECESITATE</a:t>
            </a:r>
          </a:p>
        </p:txBody>
      </p:sp>
      <p:sp>
        <p:nvSpPr>
          <p:cNvPr id="2" name="Dreptunghi 1">
            <a:extLst>
              <a:ext uri="{FF2B5EF4-FFF2-40B4-BE49-F238E27FC236}">
                <a16:creationId xmlns:a16="http://schemas.microsoft.com/office/drawing/2014/main" id="{BFD865A6-6D96-41B6-9B49-7EFA64D1BF35}"/>
              </a:ext>
            </a:extLst>
          </p:cNvPr>
          <p:cNvSpPr/>
          <p:nvPr/>
        </p:nvSpPr>
        <p:spPr>
          <a:xfrm>
            <a:off x="178105" y="595925"/>
            <a:ext cx="4402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i="1" u="sng" dirty="0">
                <a:solidFill>
                  <a:schemeClr val="bg1"/>
                </a:solidFill>
                <a:highlight>
                  <a:srgbClr val="FFFF00"/>
                </a:highlight>
              </a:rPr>
              <a:t>4.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</a:rPr>
              <a:t>Strategia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</a:rPr>
              <a:t>faţă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</a:rPr>
              <a:t> de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</a:rPr>
              <a:t>nivelul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s-ES" sz="2400" b="1" i="1" u="sng" dirty="0" err="1">
                <a:solidFill>
                  <a:schemeClr val="bg1"/>
                </a:solidFill>
                <a:highlight>
                  <a:srgbClr val="FFFF00"/>
                </a:highlight>
              </a:rPr>
              <a:t>competiţiei</a:t>
            </a:r>
            <a:r>
              <a:rPr lang="es-ES" sz="2400" b="1" i="1" u="sng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s-ES" sz="2400" dirty="0">
                <a:solidFill>
                  <a:schemeClr val="bg1"/>
                </a:solidFill>
                <a:highlight>
                  <a:srgbClr val="FFFF00"/>
                </a:highlight>
              </a:rPr>
              <a:t>este </a:t>
            </a:r>
            <a:r>
              <a:rPr lang="es-ES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ofensivă</a:t>
            </a:r>
            <a:r>
              <a:rPr lang="es-ES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ro-RO" sz="2400" dirty="0">
                <a:solidFill>
                  <a:schemeClr val="bg1"/>
                </a:solidFill>
                <a:highlight>
                  <a:srgbClr val="FFFF00"/>
                </a:highlight>
              </a:rPr>
              <a:t>; </a:t>
            </a:r>
            <a:r>
              <a:rPr lang="es-ES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produs</a:t>
            </a:r>
            <a:r>
              <a:rPr lang="es-ES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r>
              <a:rPr lang="es-ES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nou</a:t>
            </a:r>
            <a:r>
              <a:rPr lang="es-ES" sz="2400" dirty="0">
                <a:solidFill>
                  <a:schemeClr val="bg1"/>
                </a:solidFill>
                <a:highlight>
                  <a:srgbClr val="FFFF00"/>
                </a:highlight>
              </a:rPr>
              <a:t>, </a:t>
            </a:r>
            <a:r>
              <a:rPr lang="en-US" sz="2400" dirty="0" err="1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incerca</a:t>
            </a:r>
            <a:r>
              <a:rPr lang="ro-RO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sa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ca</a:t>
            </a:r>
            <a:r>
              <a:rPr lang="ro-RO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tigam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increderea</a:t>
            </a: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clientilor</a:t>
            </a:r>
            <a:r>
              <a:rPr lang="ro-RO" sz="2400" dirty="0">
                <a:solidFill>
                  <a:schemeClr val="bg1"/>
                </a:solidFill>
                <a:highlight>
                  <a:srgbClr val="FFFF00"/>
                </a:highlight>
              </a:rPr>
              <a:t>. </a:t>
            </a:r>
            <a:endParaRPr lang="en-US" sz="24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9096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D75BD23F-177E-42A9-872D-A7DA7D830B51}"/>
              </a:ext>
            </a:extLst>
          </p:cNvPr>
          <p:cNvSpPr txBox="1"/>
          <p:nvPr/>
        </p:nvSpPr>
        <p:spPr>
          <a:xfrm>
            <a:off x="4717473" y="94541"/>
            <a:ext cx="421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V. PRETUL</a:t>
            </a:r>
            <a:endParaRPr lang="ro-RO" sz="3600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3531522D-6578-4D36-9289-72C8C3303B8A}"/>
              </a:ext>
            </a:extLst>
          </p:cNvPr>
          <p:cNvSpPr txBox="1"/>
          <p:nvPr/>
        </p:nvSpPr>
        <p:spPr>
          <a:xfrm>
            <a:off x="99242" y="399087"/>
            <a:ext cx="1176250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1600" dirty="0">
                <a:latin typeface="Algerian" panose="04020705040A02060702" pitchFamily="82" charset="0"/>
              </a:rPr>
              <a:t>CONCURENTA</a:t>
            </a:r>
          </a:p>
          <a:p>
            <a:endParaRPr lang="en-US" sz="1600" dirty="0">
              <a:latin typeface="Algerian" panose="04020705040A02060702" pitchFamily="82" charset="0"/>
            </a:endParaRPr>
          </a:p>
          <a:p>
            <a:r>
              <a:rPr lang="en-US" sz="1600" b="1" dirty="0"/>
              <a:t>1. </a:t>
            </a:r>
            <a:r>
              <a:rPr lang="en-US" sz="1600" b="1" u="sng" dirty="0" err="1"/>
              <a:t>Lentile</a:t>
            </a:r>
            <a:r>
              <a:rPr lang="en-US" sz="1600" b="1" u="sng" dirty="0"/>
              <a:t> de contact</a:t>
            </a:r>
          </a:p>
          <a:p>
            <a:endParaRPr lang="en-US" sz="16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Optica </a:t>
            </a:r>
            <a:r>
              <a:rPr lang="en-US" sz="1600" dirty="0" err="1"/>
              <a:t>Veszi</a:t>
            </a:r>
            <a:r>
              <a:rPr lang="en-US" sz="1600" dirty="0"/>
              <a:t> </a:t>
            </a:r>
            <a:r>
              <a:rPr lang="en-US" sz="1600" dirty="0" err="1"/>
              <a:t>lentile</a:t>
            </a:r>
            <a:r>
              <a:rPr lang="ro-RO" sz="1600" dirty="0"/>
              <a:t> </a:t>
            </a:r>
            <a:r>
              <a:rPr lang="en-US" sz="1600" dirty="0"/>
              <a:t>de contact </a:t>
            </a:r>
            <a:r>
              <a:rPr lang="en-US" sz="1600" b="1" dirty="0"/>
              <a:t>1000 lei</a:t>
            </a:r>
            <a:r>
              <a:rPr lang="en-US" sz="1600" dirty="0"/>
              <a:t>, </a:t>
            </a:r>
            <a:r>
              <a:rPr lang="en-US" sz="1600" dirty="0" err="1"/>
              <a:t>adaptarea</a:t>
            </a:r>
            <a:r>
              <a:rPr lang="en-US" sz="1600" dirty="0"/>
              <a:t> </a:t>
            </a:r>
            <a:r>
              <a:rPr lang="en-US" sz="1600" b="1" dirty="0"/>
              <a:t>50 lei</a:t>
            </a:r>
            <a:r>
              <a:rPr lang="en-US" sz="1600" dirty="0"/>
              <a:t>. </a:t>
            </a:r>
            <a:r>
              <a:rPr lang="en-US" sz="1600" dirty="0" err="1"/>
              <a:t>Marcile</a:t>
            </a:r>
            <a:r>
              <a:rPr lang="en-US" sz="1600" dirty="0"/>
              <a:t> </a:t>
            </a:r>
            <a:r>
              <a:rPr lang="ro-RO" sz="1600" i="1" dirty="0" err="1"/>
              <a:t>Acuvue</a:t>
            </a:r>
            <a:r>
              <a:rPr lang="ro-RO" sz="1600" i="1" dirty="0"/>
              <a:t>, </a:t>
            </a:r>
            <a:r>
              <a:rPr lang="ro-RO" sz="1600" i="1" dirty="0" err="1"/>
              <a:t>Alcon</a:t>
            </a:r>
            <a:r>
              <a:rPr lang="ro-RO" sz="1600" i="1" dirty="0"/>
              <a:t>, </a:t>
            </a:r>
            <a:r>
              <a:rPr lang="ro-RO" sz="1600" i="1" dirty="0" err="1"/>
              <a:t>Bausch&amp;Lomb</a:t>
            </a:r>
            <a:r>
              <a:rPr lang="ro-RO" sz="1600" i="1" dirty="0"/>
              <a:t>, </a:t>
            </a:r>
            <a:r>
              <a:rPr lang="ro-RO" sz="1600" i="1" dirty="0" err="1"/>
              <a:t>Desio</a:t>
            </a:r>
            <a:r>
              <a:rPr lang="ro-RO" sz="1600" i="1" dirty="0"/>
              <a:t> și Cooper Vision</a:t>
            </a:r>
            <a:r>
              <a:rPr lang="en-US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Optic Color </a:t>
            </a:r>
            <a:r>
              <a:rPr lang="ro-RO" sz="1600" dirty="0"/>
              <a:t>–</a:t>
            </a:r>
            <a:r>
              <a:rPr lang="ro-RO" sz="1600" dirty="0" err="1"/>
              <a:t>fara</a:t>
            </a:r>
            <a:r>
              <a:rPr lang="ro-RO" sz="1600" dirty="0"/>
              <a:t> </a:t>
            </a:r>
            <a:r>
              <a:rPr lang="ro-RO" sz="1600" dirty="0" err="1"/>
              <a:t>info</a:t>
            </a:r>
            <a:r>
              <a:rPr lang="ro-RO" sz="1600" dirty="0"/>
              <a:t> </a:t>
            </a:r>
            <a:r>
              <a:rPr lang="ro-RO" sz="1600" dirty="0" err="1"/>
              <a:t>pret</a:t>
            </a:r>
            <a:r>
              <a:rPr lang="ro-RO" sz="1600" dirty="0"/>
              <a:t>+</a:t>
            </a:r>
            <a:r>
              <a:rPr lang="en-US" sz="1600" dirty="0" err="1"/>
              <a:t>adaptarea</a:t>
            </a:r>
            <a:r>
              <a:rPr lang="en-US" sz="1600" dirty="0"/>
              <a:t> </a:t>
            </a:r>
            <a:r>
              <a:rPr lang="en-US" sz="1600" b="1" dirty="0" err="1"/>
              <a:t>gratuita</a:t>
            </a:r>
            <a:r>
              <a:rPr lang="en-US" sz="1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Optica </a:t>
            </a:r>
            <a:r>
              <a:rPr lang="en-US" sz="1600" dirty="0" err="1"/>
              <a:t>Optofarm</a:t>
            </a:r>
            <a:r>
              <a:rPr lang="en-US" sz="1600" dirty="0"/>
              <a:t> </a:t>
            </a:r>
            <a:r>
              <a:rPr lang="ro-RO" sz="1600" dirty="0"/>
              <a:t>-</a:t>
            </a:r>
            <a:r>
              <a:rPr lang="en-US" sz="1600" dirty="0" err="1"/>
              <a:t>marcile</a:t>
            </a:r>
            <a:r>
              <a:rPr lang="en-US" sz="1600" dirty="0"/>
              <a:t> </a:t>
            </a:r>
            <a:r>
              <a:rPr lang="ro-RO" sz="1600" i="1" dirty="0"/>
              <a:t>Bausch &amp; </a:t>
            </a:r>
            <a:r>
              <a:rPr lang="ro-RO" sz="1600" i="1" dirty="0" err="1"/>
              <a:t>Lomb</a:t>
            </a:r>
            <a:r>
              <a:rPr lang="en-US" sz="1600" i="1" dirty="0"/>
              <a:t>,  </a:t>
            </a:r>
            <a:r>
              <a:rPr lang="ro-RO" sz="1600" i="1" dirty="0" err="1"/>
              <a:t>Alcon</a:t>
            </a:r>
            <a:r>
              <a:rPr lang="en-US" sz="1600" i="1" dirty="0"/>
              <a:t>,</a:t>
            </a:r>
            <a:r>
              <a:rPr lang="ro-RO" sz="1600" i="1" dirty="0"/>
              <a:t> Cooper Vision</a:t>
            </a:r>
            <a:r>
              <a:rPr lang="en-US" sz="1600" i="1" dirty="0"/>
              <a:t>, </a:t>
            </a:r>
            <a:r>
              <a:rPr lang="ro-RO" sz="1600" i="1" dirty="0"/>
              <a:t>Johnson &amp; Johnson</a:t>
            </a:r>
            <a:r>
              <a:rPr lang="en-US" sz="1600" i="1" dirty="0"/>
              <a:t> </a:t>
            </a:r>
            <a:r>
              <a:rPr lang="en-US" sz="1600" i="1" dirty="0" err="1"/>
              <a:t>si</a:t>
            </a:r>
            <a:r>
              <a:rPr lang="en-US" sz="1600" i="1" dirty="0"/>
              <a:t> </a:t>
            </a:r>
            <a:r>
              <a:rPr lang="ro-RO" sz="1600" i="1" dirty="0" err="1"/>
              <a:t>Menicon</a:t>
            </a:r>
            <a:r>
              <a:rPr lang="ro-RO" sz="1600" i="1" dirty="0"/>
              <a:t>; </a:t>
            </a:r>
            <a:r>
              <a:rPr lang="en-US" sz="1600" dirty="0" err="1"/>
              <a:t>adaptarea</a:t>
            </a:r>
            <a:r>
              <a:rPr lang="en-US" sz="1600" dirty="0"/>
              <a:t> </a:t>
            </a:r>
            <a:r>
              <a:rPr lang="en-US" sz="1600" b="1" dirty="0"/>
              <a:t>100 lei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2. </a:t>
            </a:r>
            <a:r>
              <a:rPr lang="en-US" sz="1600" b="1" u="sng" dirty="0" err="1"/>
              <a:t>Ochelari</a:t>
            </a:r>
            <a:r>
              <a:rPr lang="en-US" sz="1600" b="1" u="sng" dirty="0"/>
              <a:t> de </a:t>
            </a:r>
            <a:r>
              <a:rPr lang="en-US" sz="1600" b="1" u="sng" dirty="0" err="1"/>
              <a:t>vedere</a:t>
            </a:r>
            <a:endParaRPr lang="en-US" sz="1600" b="1" u="sng" dirty="0"/>
          </a:p>
          <a:p>
            <a:endParaRPr lang="en-US" sz="1600" b="1" u="sng" dirty="0"/>
          </a:p>
          <a:p>
            <a:endParaRPr lang="en-US" dirty="0"/>
          </a:p>
        </p:txBody>
      </p:sp>
      <p:graphicFrame>
        <p:nvGraphicFramePr>
          <p:cNvPr id="4" name="Nomogramă 3">
            <a:extLst>
              <a:ext uri="{FF2B5EF4-FFF2-40B4-BE49-F238E27FC236}">
                <a16:creationId xmlns:a16="http://schemas.microsoft.com/office/drawing/2014/main" id="{4EE54B8A-057A-4ABA-AD2F-05947D1A4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425957"/>
              </p:ext>
            </p:extLst>
          </p:nvPr>
        </p:nvGraphicFramePr>
        <p:xfrm>
          <a:off x="404261" y="2330936"/>
          <a:ext cx="6205086" cy="3507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reptunghi 5">
            <a:extLst>
              <a:ext uri="{FF2B5EF4-FFF2-40B4-BE49-F238E27FC236}">
                <a16:creationId xmlns:a16="http://schemas.microsoft.com/office/drawing/2014/main" id="{94D8510B-9DB9-4C7C-80BA-40C99920E619}"/>
              </a:ext>
            </a:extLst>
          </p:cNvPr>
          <p:cNvSpPr/>
          <p:nvPr/>
        </p:nvSpPr>
        <p:spPr>
          <a:xfrm>
            <a:off x="6359091" y="36273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3. </a:t>
            </a:r>
            <a:r>
              <a:rPr lang="en-US" b="1" u="sng" dirty="0" err="1"/>
              <a:t>Ochelari</a:t>
            </a:r>
            <a:r>
              <a:rPr lang="en-US" b="1" u="sng" dirty="0"/>
              <a:t> de </a:t>
            </a:r>
            <a:r>
              <a:rPr lang="en-US" b="1" u="sng" dirty="0" err="1"/>
              <a:t>protectie</a:t>
            </a:r>
            <a:r>
              <a:rPr lang="en-US" b="1" u="sng" dirty="0"/>
              <a:t>/</a:t>
            </a:r>
            <a:r>
              <a:rPr lang="en-US" b="1" u="sng" dirty="0" err="1"/>
              <a:t>soare</a:t>
            </a:r>
            <a:endParaRPr lang="en-US" b="1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Optica </a:t>
            </a:r>
            <a:r>
              <a:rPr lang="en-US" dirty="0" err="1"/>
              <a:t>Veszi</a:t>
            </a:r>
            <a:r>
              <a:rPr lang="en-US" dirty="0"/>
              <a:t> </a:t>
            </a:r>
            <a:r>
              <a:rPr lang="en-US" b="1" dirty="0"/>
              <a:t>280</a:t>
            </a:r>
            <a:r>
              <a:rPr lang="ro-RO" b="1" dirty="0"/>
              <a:t>-5000</a:t>
            </a:r>
            <a:r>
              <a:rPr lang="en-US" b="1" dirty="0"/>
              <a:t> lei</a:t>
            </a:r>
            <a:r>
              <a:rPr lang="en-US" dirty="0"/>
              <a:t>,</a:t>
            </a:r>
            <a:r>
              <a:rPr lang="ro-RO" dirty="0"/>
              <a:t> </a:t>
            </a:r>
            <a:r>
              <a:rPr lang="ro-RO" dirty="0" err="1"/>
              <a:t>marci</a:t>
            </a:r>
            <a:r>
              <a:rPr lang="en-US" dirty="0"/>
              <a:t> </a:t>
            </a:r>
            <a:r>
              <a:rPr lang="en-US" dirty="0" err="1"/>
              <a:t>Dolce&amp;Gabana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Graphic spid="4" grpId="0">
        <p:bldAsOne/>
      </p:bldGraphic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78C505FF-E5D0-4587-9962-C91A7BEAB468}"/>
              </a:ext>
            </a:extLst>
          </p:cNvPr>
          <p:cNvSpPr txBox="1"/>
          <p:nvPr/>
        </p:nvSpPr>
        <p:spPr>
          <a:xfrm>
            <a:off x="0" y="1335957"/>
            <a:ext cx="488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2000" b="1" u="sng" dirty="0" err="1"/>
              <a:t>Consultatii</a:t>
            </a:r>
            <a:r>
              <a:rPr lang="en-US" sz="2000" b="1" u="sng" dirty="0"/>
              <a:t> </a:t>
            </a:r>
            <a:r>
              <a:rPr lang="en-US" sz="2000" b="1" u="sng" dirty="0" err="1"/>
              <a:t>oftalmologice</a:t>
            </a:r>
            <a:endParaRPr lang="en-US" sz="2000" b="1" u="sng" dirty="0"/>
          </a:p>
          <a:p>
            <a:endParaRPr lang="en-US" sz="20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Optica </a:t>
            </a:r>
            <a:r>
              <a:rPr lang="en-US" sz="2000" dirty="0" err="1"/>
              <a:t>Veszi</a:t>
            </a:r>
            <a:r>
              <a:rPr lang="en-US" sz="2000" dirty="0"/>
              <a:t>, </a:t>
            </a:r>
            <a:r>
              <a:rPr lang="en-US" sz="2000" b="1" dirty="0"/>
              <a:t>50 lei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Optic Color </a:t>
            </a:r>
            <a:r>
              <a:rPr lang="en-US" sz="2000" b="1" dirty="0"/>
              <a:t>70 lei</a:t>
            </a:r>
            <a:r>
              <a:rPr lang="ro-RO" sz="2000" b="1" dirty="0"/>
              <a:t>; </a:t>
            </a:r>
            <a:r>
              <a:rPr lang="ro-RO" sz="2000" b="1" dirty="0" err="1"/>
              <a:t>Discromatie</a:t>
            </a:r>
            <a:r>
              <a:rPr lang="ro-RO" sz="2000" b="1" dirty="0"/>
              <a:t>: 50 lei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Optica </a:t>
            </a:r>
            <a:r>
              <a:rPr lang="en-US" sz="2000" dirty="0" err="1"/>
              <a:t>Optofarm</a:t>
            </a:r>
            <a:r>
              <a:rPr lang="en-US" sz="2000" dirty="0"/>
              <a:t> </a:t>
            </a:r>
            <a:r>
              <a:rPr lang="en-US" sz="2000" b="1" dirty="0"/>
              <a:t>100 lei</a:t>
            </a:r>
            <a:r>
              <a:rPr lang="en-US" sz="2000" dirty="0"/>
              <a:t>.</a:t>
            </a:r>
            <a:endParaRPr lang="en-US" sz="2000" b="1" dirty="0"/>
          </a:p>
        </p:txBody>
      </p:sp>
      <p:graphicFrame>
        <p:nvGraphicFramePr>
          <p:cNvPr id="4" name="Nomogramă 3">
            <a:extLst>
              <a:ext uri="{FF2B5EF4-FFF2-40B4-BE49-F238E27FC236}">
                <a16:creationId xmlns:a16="http://schemas.microsoft.com/office/drawing/2014/main" id="{A6DD7246-F569-4FFC-980A-473A4D409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094049"/>
              </p:ext>
            </p:extLst>
          </p:nvPr>
        </p:nvGraphicFramePr>
        <p:xfrm>
          <a:off x="4064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tăText 4">
            <a:extLst>
              <a:ext uri="{FF2B5EF4-FFF2-40B4-BE49-F238E27FC236}">
                <a16:creationId xmlns:a16="http://schemas.microsoft.com/office/drawing/2014/main" id="{3B73F3EE-91E8-4A0A-8A8B-5CB5A4750441}"/>
              </a:ext>
            </a:extLst>
          </p:cNvPr>
          <p:cNvSpPr txBox="1"/>
          <p:nvPr/>
        </p:nvSpPr>
        <p:spPr>
          <a:xfrm>
            <a:off x="4469328" y="1446549"/>
            <a:ext cx="162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</a:t>
            </a:r>
            <a:endParaRPr lang="ro-RO" dirty="0"/>
          </a:p>
          <a:p>
            <a:r>
              <a:rPr lang="en-US" dirty="0"/>
              <a:t> </a:t>
            </a:r>
            <a:r>
              <a:rPr lang="en-US" dirty="0" err="1"/>
              <a:t>Veszi</a:t>
            </a:r>
            <a:endParaRPr lang="ro-RO" dirty="0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4756F4E7-6ED6-4A5A-A7C6-39E47916CBC0}"/>
              </a:ext>
            </a:extLst>
          </p:cNvPr>
          <p:cNvSpPr txBox="1"/>
          <p:nvPr/>
        </p:nvSpPr>
        <p:spPr>
          <a:xfrm>
            <a:off x="4754880" y="3214838"/>
            <a:ext cx="95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Optic Color</a:t>
            </a:r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638942B7-35A4-4BC4-995A-C015A125E7BF}"/>
              </a:ext>
            </a:extLst>
          </p:cNvPr>
          <p:cNvSpPr txBox="1"/>
          <p:nvPr/>
        </p:nvSpPr>
        <p:spPr>
          <a:xfrm>
            <a:off x="4167740" y="4815085"/>
            <a:ext cx="14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Optofarm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094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asetăText 1">
            <a:extLst>
              <a:ext uri="{FF2B5EF4-FFF2-40B4-BE49-F238E27FC236}">
                <a16:creationId xmlns:a16="http://schemas.microsoft.com/office/drawing/2014/main" id="{64A61D0C-E5A7-4230-9A62-36FF4EDB2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444241"/>
              </p:ext>
            </p:extLst>
          </p:nvPr>
        </p:nvGraphicFramePr>
        <p:xfrm>
          <a:off x="5070455" y="284522"/>
          <a:ext cx="6923707" cy="5798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ine 2">
            <a:extLst>
              <a:ext uri="{FF2B5EF4-FFF2-40B4-BE49-F238E27FC236}">
                <a16:creationId xmlns:a16="http://schemas.microsoft.com/office/drawing/2014/main" id="{5EC4ADB8-8206-4515-BECF-9C54B740C1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44" y="1278460"/>
            <a:ext cx="5043741" cy="377793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6532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7FC994B9-3089-4F4F-817D-BA25AF03D3E8}"/>
              </a:ext>
            </a:extLst>
          </p:cNvPr>
          <p:cNvSpPr txBox="1"/>
          <p:nvPr/>
        </p:nvSpPr>
        <p:spPr>
          <a:xfrm>
            <a:off x="218209" y="163213"/>
            <a:ext cx="1144039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gama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variata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produse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si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servicii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ro-RO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: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ochelari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vedere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lentile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de contact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normale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consultatii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oftalmologice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solutii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pentru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lentilele</a:t>
            </a:r>
            <a:r>
              <a:rPr lang="en-US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 de </a:t>
            </a:r>
            <a:r>
              <a:rPr lang="en-US" b="1" dirty="0" err="1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contac</a:t>
            </a:r>
            <a:r>
              <a:rPr lang="ro-RO" b="1" dirty="0">
                <a:latin typeface="Algerian" panose="04020705040A02060702" pitchFamily="82" charset="0"/>
                <a:ea typeface="STXinwei" panose="020B0503020204020204" pitchFamily="2" charset="-122"/>
                <a:cs typeface="Times New Roman" panose="02020603050405020304" pitchFamily="18" charset="0"/>
              </a:rPr>
              <a:t>t</a:t>
            </a:r>
            <a:endParaRPr lang="en-US" dirty="0">
              <a:latin typeface="Algerian" panose="04020705040A02060702" pitchFamily="82" charset="0"/>
              <a:ea typeface="STXinwei" panose="020B0503020204020204" pitchFamily="2" charset="-122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Consultatia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oftalmologica: </a:t>
            </a:r>
            <a:r>
              <a:rPr lang="en-US" sz="2400" b="1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60 lei</a:t>
            </a:r>
            <a:endParaRPr lang="en-US" sz="2400" dirty="0">
              <a:highlight>
                <a:srgbClr val="FFFF00"/>
              </a:highlight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r>
              <a:rPr lang="ro-RO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O</a:t>
            </a:r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chelarilor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vedere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: </a:t>
            </a:r>
            <a:r>
              <a:rPr lang="ro-RO" sz="2400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&gt;</a:t>
            </a:r>
            <a:r>
              <a:rPr lang="en-US" sz="2400" b="1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200 lei</a:t>
            </a:r>
            <a:r>
              <a:rPr lang="en-US" sz="2400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( brand, </a:t>
            </a:r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personalizare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)</a:t>
            </a:r>
            <a:endParaRPr lang="ro-RO" sz="2400" dirty="0"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Ochelarii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soare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: </a:t>
            </a:r>
            <a:r>
              <a:rPr lang="ro-RO" sz="2400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&gt;</a:t>
            </a:r>
            <a:r>
              <a:rPr lang="en-US" sz="2400" b="1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50 lei</a:t>
            </a:r>
            <a:r>
              <a:rPr lang="en-US" sz="2400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endParaRPr lang="ro-RO" sz="2400" dirty="0">
              <a:highlight>
                <a:srgbClr val="FFFF00"/>
              </a:highlight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Lentilele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normale</a:t>
            </a: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499 lei </a:t>
            </a:r>
            <a:endParaRPr lang="ro-RO" sz="2400" b="1" dirty="0">
              <a:highlight>
                <a:srgbClr val="FFFF00"/>
              </a:highlight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r>
              <a:rPr lang="ro-RO" sz="2400" b="1" dirty="0" err="1">
                <a:latin typeface="Britannic Bold" panose="020B0903060703020204" pitchFamily="34" charset="0"/>
                <a:cs typeface="Times New Roman" panose="02020603050405020304" pitchFamily="18" charset="0"/>
              </a:rPr>
              <a:t>Solutie</a:t>
            </a:r>
            <a:r>
              <a:rPr lang="ro-RO" sz="2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 lentile: </a:t>
            </a:r>
            <a:r>
              <a:rPr lang="ro-RO" sz="2400" b="1" dirty="0">
                <a:highlight>
                  <a:srgbClr val="FFFF00"/>
                </a:highlight>
                <a:latin typeface="Britannic Bold" panose="020B0903060703020204" pitchFamily="34" charset="0"/>
                <a:cs typeface="Times New Roman" panose="02020603050405020304" pitchFamily="18" charset="0"/>
              </a:rPr>
              <a:t>50 lei</a:t>
            </a:r>
          </a:p>
          <a:p>
            <a:endParaRPr lang="ro-R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o-RO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 de </a:t>
            </a:r>
            <a:r>
              <a:rPr lang="en-US" sz="24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stabilire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pretului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mixul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</a:t>
            </a:r>
            <a:r>
              <a:rPr lang="ro-RO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ro-R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stabilirea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pretului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</a:t>
            </a:r>
            <a:endParaRPr lang="ro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o-R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stabilirea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pretului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vandute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pachet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o-R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stabilirea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pretului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produsele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captive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dirty="0"/>
          </a:p>
        </p:txBody>
      </p:sp>
      <p:pic>
        <p:nvPicPr>
          <p:cNvPr id="4" name="Imagine 3" descr="O imagine care conține articol de toaletă, loțiune, sticlă&#10;&#10;Descriere generată automat">
            <a:extLst>
              <a:ext uri="{FF2B5EF4-FFF2-40B4-BE49-F238E27FC236}">
                <a16:creationId xmlns:a16="http://schemas.microsoft.com/office/drawing/2014/main" id="{E511370E-230F-4811-99F3-CBDB688D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9" y="3804282"/>
            <a:ext cx="4933824" cy="23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6C6E1387-63EA-429F-9AB1-8442089C951B}"/>
              </a:ext>
            </a:extLst>
          </p:cNvPr>
          <p:cNvSpPr/>
          <p:nvPr/>
        </p:nvSpPr>
        <p:spPr>
          <a:xfrm>
            <a:off x="1292621" y="562783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prstTxWarp prst="textCanUp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0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VI</a:t>
            </a:r>
            <a:r>
              <a:rPr lang="en-US" sz="3200" b="0" i="0" kern="1200" cap="all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en-US" sz="3200" b="1" i="0" kern="1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DISTRIBUTIA</a:t>
            </a:r>
            <a:endParaRPr lang="en-US" sz="3200" b="0" i="0" kern="1200" cap="all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asetăText 2">
            <a:extLst>
              <a:ext uri="{FF2B5EF4-FFF2-40B4-BE49-F238E27FC236}">
                <a16:creationId xmlns:a16="http://schemas.microsoft.com/office/drawing/2014/main" id="{41B808CB-7A6E-4406-B344-CEE2E71E4A30}"/>
              </a:ext>
            </a:extLst>
          </p:cNvPr>
          <p:cNvSpPr txBox="1"/>
          <p:nvPr/>
        </p:nvSpPr>
        <p:spPr>
          <a:xfrm>
            <a:off x="688583" y="2086412"/>
            <a:ext cx="11138147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 err="1"/>
              <a:t>Piata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: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</a:t>
            </a:r>
            <a:r>
              <a:rPr lang="en-US" dirty="0" err="1"/>
              <a:t>canalul</a:t>
            </a:r>
            <a:r>
              <a:rPr lang="en-US" dirty="0"/>
              <a:t> de marketing specific </a:t>
            </a:r>
            <a:r>
              <a:rPr lang="en-US" dirty="0" err="1"/>
              <a:t>distributiei</a:t>
            </a:r>
            <a:r>
              <a:rPr lang="en-US" dirty="0"/>
              <a:t> </a:t>
            </a:r>
            <a:r>
              <a:rPr lang="en-US" dirty="0" err="1"/>
              <a:t>concurentilor</a:t>
            </a:r>
            <a:r>
              <a:rPr lang="en-US" dirty="0"/>
              <a:t>: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 		PRODUCATOR-INTERMEDIAR-CONSUMATOR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 </a:t>
            </a:r>
            <a:r>
              <a:rPr lang="en-US" dirty="0" err="1"/>
              <a:t>Piata</a:t>
            </a:r>
            <a:r>
              <a:rPr lang="en-US" dirty="0"/>
              <a:t> </a:t>
            </a:r>
            <a:r>
              <a:rPr lang="en-US" dirty="0" err="1"/>
              <a:t>internationala</a:t>
            </a:r>
            <a:r>
              <a:rPr lang="en-US" dirty="0"/>
              <a:t>: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canal </a:t>
            </a:r>
            <a:r>
              <a:rPr lang="en-US" dirty="0" err="1"/>
              <a:t>scurt</a:t>
            </a:r>
            <a:r>
              <a:rPr lang="en-US" dirty="0"/>
              <a:t>: </a:t>
            </a:r>
            <a:r>
              <a:rPr lang="en-US" dirty="0" err="1"/>
              <a:t>Producatorul</a:t>
            </a:r>
            <a:r>
              <a:rPr lang="en-US" dirty="0"/>
              <a:t> </a:t>
            </a:r>
            <a:r>
              <a:rPr lang="en-US" dirty="0" err="1"/>
              <a:t>Colorlite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intermediarii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: </a:t>
            </a:r>
            <a:r>
              <a:rPr lang="en-US" dirty="0" err="1"/>
              <a:t>clinicile</a:t>
            </a:r>
            <a:r>
              <a:rPr lang="en-US" dirty="0"/>
              <a:t> </a:t>
            </a:r>
            <a:r>
              <a:rPr lang="en-US" dirty="0" err="1"/>
              <a:t>oftalmologice</a:t>
            </a:r>
            <a:r>
              <a:rPr lang="en-US" dirty="0"/>
              <a:t> </a:t>
            </a:r>
            <a:r>
              <a:rPr lang="en-US" dirty="0" err="1"/>
              <a:t>competitoare</a:t>
            </a:r>
            <a:r>
              <a:rPr lang="en-US" dirty="0"/>
              <a:t> </a:t>
            </a:r>
            <a:r>
              <a:rPr lang="en-US" dirty="0" err="1"/>
              <a:t>detailiste</a:t>
            </a:r>
            <a:endParaRPr lang="en-US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		</a:t>
            </a:r>
            <a:r>
              <a:rPr lang="en-US" dirty="0" err="1"/>
              <a:t>subcategoria</a:t>
            </a:r>
            <a:r>
              <a:rPr lang="en-US" dirty="0"/>
              <a:t> </a:t>
            </a:r>
            <a:r>
              <a:rPr lang="en-US" dirty="0" err="1"/>
              <a:t>participantilor</a:t>
            </a:r>
            <a:r>
              <a:rPr lang="en-US" dirty="0"/>
              <a:t> </a:t>
            </a:r>
            <a:r>
              <a:rPr lang="en-US" dirty="0" err="1"/>
              <a:t>primari</a:t>
            </a:r>
            <a:endParaRPr lang="en-US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PRODUSUL NOSTRU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 err="1"/>
              <a:t>canalul</a:t>
            </a:r>
            <a:r>
              <a:rPr lang="en-US" dirty="0"/>
              <a:t> </a:t>
            </a:r>
            <a:r>
              <a:rPr lang="en-US" dirty="0" err="1"/>
              <a:t>fara</a:t>
            </a:r>
            <a:r>
              <a:rPr lang="en-US" dirty="0"/>
              <a:t> </a:t>
            </a:r>
            <a:r>
              <a:rPr lang="en-US" dirty="0" err="1"/>
              <a:t>intermediari</a:t>
            </a:r>
            <a:r>
              <a:rPr lang="en-US" dirty="0"/>
              <a:t>: PRODUCATOR-CONSUMATORI ( </a:t>
            </a:r>
            <a:r>
              <a:rPr lang="en-US" dirty="0" err="1"/>
              <a:t>producem</a:t>
            </a:r>
            <a:r>
              <a:rPr lang="en-US" dirty="0"/>
              <a:t> in </a:t>
            </a:r>
            <a:r>
              <a:rPr lang="en-US" dirty="0" err="1"/>
              <a:t>laboratorul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)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BDF881D1-EB20-4A82-979F-3FEBF54BDFE1}"/>
              </a:ext>
            </a:extLst>
          </p:cNvPr>
          <p:cNvSpPr txBox="1"/>
          <p:nvPr/>
        </p:nvSpPr>
        <p:spPr>
          <a:xfrm>
            <a:off x="0" y="40749"/>
            <a:ext cx="5441795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	</a:t>
            </a:r>
            <a:r>
              <a:rPr lang="en-US" sz="2300" b="1" dirty="0" err="1"/>
              <a:t>Strategia</a:t>
            </a:r>
            <a:r>
              <a:rPr lang="en-US" sz="2300" b="1" dirty="0"/>
              <a:t> </a:t>
            </a:r>
            <a:r>
              <a:rPr lang="en-US" sz="2300" b="1" dirty="0" err="1"/>
              <a:t>noastra</a:t>
            </a:r>
            <a:r>
              <a:rPr lang="en-US" sz="2300" b="1" dirty="0"/>
              <a:t> de </a:t>
            </a:r>
            <a:r>
              <a:rPr lang="en-US" sz="2300" b="1" dirty="0" err="1"/>
              <a:t>distributie</a:t>
            </a:r>
            <a:r>
              <a:rPr lang="en-US" sz="2300" b="1" dirty="0"/>
              <a:t>:</a:t>
            </a:r>
          </a:p>
          <a:p>
            <a:endParaRPr lang="ro-RO" sz="2300" b="1" dirty="0"/>
          </a:p>
          <a:p>
            <a:pPr marL="342900" lvl="0" indent="-342900">
              <a:buFont typeface="+mj-lt"/>
              <a:buAutoNum type="arabicPeriod"/>
            </a:pPr>
            <a:r>
              <a:rPr lang="en-US" sz="2300" b="1" dirty="0" err="1">
                <a:highlight>
                  <a:srgbClr val="FFFF00"/>
                </a:highlight>
              </a:rPr>
              <a:t>Dimensiunile</a:t>
            </a:r>
            <a:r>
              <a:rPr lang="en-US" sz="2300" b="1" dirty="0">
                <a:highlight>
                  <a:srgbClr val="FFFF00"/>
                </a:highlight>
              </a:rPr>
              <a:t> </a:t>
            </a:r>
            <a:r>
              <a:rPr lang="en-US" sz="2300" b="1" dirty="0" err="1">
                <a:highlight>
                  <a:srgbClr val="FFFF00"/>
                </a:highlight>
              </a:rPr>
              <a:t>canalului</a:t>
            </a:r>
            <a:r>
              <a:rPr lang="en-US" sz="2300" b="1" dirty="0">
                <a:highlight>
                  <a:srgbClr val="FFFF00"/>
                </a:highlight>
              </a:rPr>
              <a:t> de </a:t>
            </a:r>
            <a:r>
              <a:rPr lang="en-US" sz="2300" b="1" dirty="0" err="1">
                <a:highlight>
                  <a:srgbClr val="FFFF00"/>
                </a:highlight>
              </a:rPr>
              <a:t>distribuţie</a:t>
            </a:r>
            <a:r>
              <a:rPr lang="en-US" sz="2300" b="1" dirty="0"/>
              <a:t>: </a:t>
            </a:r>
            <a:r>
              <a:rPr lang="en-US" sz="2300" dirty="0" err="1"/>
              <a:t>strategia</a:t>
            </a:r>
            <a:r>
              <a:rPr lang="en-US" sz="2300" dirty="0"/>
              <a:t> </a:t>
            </a:r>
            <a:r>
              <a:rPr lang="en-US" sz="2300" dirty="0" err="1"/>
              <a:t>distributiei</a:t>
            </a:r>
            <a:r>
              <a:rPr lang="en-US" sz="2300" dirty="0"/>
              <a:t> </a:t>
            </a:r>
            <a:r>
              <a:rPr lang="en-US" sz="2300" dirty="0" err="1"/>
              <a:t>directe</a:t>
            </a:r>
            <a:r>
              <a:rPr lang="en-US" sz="2300" dirty="0"/>
              <a:t> , </a:t>
            </a:r>
            <a:r>
              <a:rPr lang="en-US" sz="2300" dirty="0" err="1"/>
              <a:t>fara</a:t>
            </a:r>
            <a:r>
              <a:rPr lang="en-US" sz="2300" dirty="0"/>
              <a:t> </a:t>
            </a:r>
            <a:r>
              <a:rPr lang="en-US" sz="2300" dirty="0" err="1"/>
              <a:t>intermediari</a:t>
            </a:r>
            <a:r>
              <a:rPr lang="en-US" sz="2300" dirty="0"/>
              <a:t> </a:t>
            </a:r>
            <a:endParaRPr lang="ro-RO" sz="2300" dirty="0"/>
          </a:p>
          <a:p>
            <a:pPr marL="342900" lvl="0" indent="-342900">
              <a:buFont typeface="+mj-lt"/>
              <a:buAutoNum type="arabicPeriod"/>
            </a:pPr>
            <a:r>
              <a:rPr lang="en-US" sz="2300" b="1" dirty="0" err="1">
                <a:highlight>
                  <a:srgbClr val="FFFF00"/>
                </a:highlight>
              </a:rPr>
              <a:t>Dupa</a:t>
            </a:r>
            <a:r>
              <a:rPr lang="en-US" sz="2300" b="1" dirty="0">
                <a:highlight>
                  <a:srgbClr val="FFFF00"/>
                </a:highlight>
              </a:rPr>
              <a:t> </a:t>
            </a:r>
            <a:r>
              <a:rPr lang="en-US" sz="2300" b="1" dirty="0" err="1">
                <a:highlight>
                  <a:srgbClr val="FFFF00"/>
                </a:highlight>
              </a:rPr>
              <a:t>gradul</a:t>
            </a:r>
            <a:r>
              <a:rPr lang="en-US" sz="2300" b="1" dirty="0">
                <a:highlight>
                  <a:srgbClr val="FFFF00"/>
                </a:highlight>
              </a:rPr>
              <a:t> de </a:t>
            </a:r>
            <a:r>
              <a:rPr lang="en-US" sz="2300" b="1" dirty="0" err="1">
                <a:highlight>
                  <a:srgbClr val="FFFF00"/>
                </a:highlight>
              </a:rPr>
              <a:t>participare</a:t>
            </a:r>
            <a:r>
              <a:rPr lang="en-US" sz="2300" b="1" dirty="0">
                <a:highlight>
                  <a:srgbClr val="FFFF00"/>
                </a:highlight>
              </a:rPr>
              <a:t> al </a:t>
            </a:r>
            <a:r>
              <a:rPr lang="en-US" sz="2300" b="1" dirty="0" err="1">
                <a:highlight>
                  <a:srgbClr val="FFFF00"/>
                </a:highlight>
              </a:rPr>
              <a:t>firmei</a:t>
            </a:r>
            <a:r>
              <a:rPr lang="ro-RO" sz="2300" b="1" dirty="0"/>
              <a:t>: </a:t>
            </a:r>
            <a:r>
              <a:rPr lang="en-US" sz="2300" dirty="0" err="1"/>
              <a:t>distributia</a:t>
            </a:r>
            <a:r>
              <a:rPr lang="en-US" sz="2300" dirty="0"/>
              <a:t> </a:t>
            </a:r>
            <a:r>
              <a:rPr lang="en-US" sz="2300" dirty="0" err="1"/>
              <a:t>produselor</a:t>
            </a:r>
            <a:r>
              <a:rPr lang="en-US" sz="2300" dirty="0"/>
              <a:t> </a:t>
            </a:r>
            <a:r>
              <a:rPr lang="en-US" sz="2300" dirty="0" err="1"/>
              <a:t>prin</a:t>
            </a:r>
            <a:r>
              <a:rPr lang="en-US" sz="2300" dirty="0"/>
              <a:t> </a:t>
            </a:r>
            <a:r>
              <a:rPr lang="en-US" sz="2300" dirty="0" err="1"/>
              <a:t>aparat</a:t>
            </a:r>
            <a:r>
              <a:rPr lang="en-US" sz="2300" dirty="0"/>
              <a:t> </a:t>
            </a:r>
            <a:r>
              <a:rPr lang="en-US" sz="2300" dirty="0" err="1"/>
              <a:t>propriu</a:t>
            </a:r>
            <a:r>
              <a:rPr lang="en-US" sz="2300" dirty="0"/>
              <a:t>(</a:t>
            </a:r>
            <a:r>
              <a:rPr lang="ro-RO" sz="2300" dirty="0"/>
              <a:t>p</a:t>
            </a:r>
            <a:r>
              <a:rPr lang="en-US" sz="2300" dirty="0" err="1"/>
              <a:t>roprii</a:t>
            </a:r>
            <a:r>
              <a:rPr lang="en-US" sz="2300" dirty="0"/>
              <a:t> </a:t>
            </a:r>
            <a:r>
              <a:rPr lang="en-US" sz="2300" dirty="0" err="1"/>
              <a:t>nostri</a:t>
            </a:r>
            <a:r>
              <a:rPr lang="en-US" sz="2300" dirty="0"/>
              <a:t> </a:t>
            </a:r>
            <a:r>
              <a:rPr lang="en-US" sz="2300" dirty="0" err="1"/>
              <a:t>distribuitori</a:t>
            </a:r>
            <a:r>
              <a:rPr lang="en-US" sz="2300" dirty="0"/>
              <a:t>)</a:t>
            </a:r>
            <a:endParaRPr lang="ro-RO" sz="2300" dirty="0"/>
          </a:p>
          <a:p>
            <a:pPr marL="342900" lvl="0" indent="-342900">
              <a:buFont typeface="+mj-lt"/>
              <a:buAutoNum type="arabicPeriod"/>
            </a:pPr>
            <a:r>
              <a:rPr lang="en-US" sz="2300" b="1" dirty="0" err="1">
                <a:highlight>
                  <a:srgbClr val="FFFF00"/>
                </a:highlight>
              </a:rPr>
              <a:t>Dupa</a:t>
            </a:r>
            <a:r>
              <a:rPr lang="en-US" sz="2300" b="1" dirty="0">
                <a:highlight>
                  <a:srgbClr val="FFFF00"/>
                </a:highlight>
              </a:rPr>
              <a:t> </a:t>
            </a:r>
            <a:r>
              <a:rPr lang="en-US" sz="2300" b="1" dirty="0" err="1">
                <a:highlight>
                  <a:srgbClr val="FFFF00"/>
                </a:highlight>
              </a:rPr>
              <a:t>elasticitatea</a:t>
            </a:r>
            <a:r>
              <a:rPr lang="en-US" sz="2300" b="1" dirty="0">
                <a:highlight>
                  <a:srgbClr val="FFFF00"/>
                </a:highlight>
              </a:rPr>
              <a:t> </a:t>
            </a:r>
            <a:r>
              <a:rPr lang="en-US" sz="2300" b="1" dirty="0" err="1">
                <a:highlight>
                  <a:srgbClr val="FFFF00"/>
                </a:highlight>
              </a:rPr>
              <a:t>aparatului</a:t>
            </a:r>
            <a:r>
              <a:rPr lang="en-US" sz="2300" b="1" dirty="0">
                <a:highlight>
                  <a:srgbClr val="FFFF00"/>
                </a:highlight>
              </a:rPr>
              <a:t> de </a:t>
            </a:r>
            <a:r>
              <a:rPr lang="en-US" sz="2300" b="1" dirty="0" err="1">
                <a:highlight>
                  <a:srgbClr val="FFFF00"/>
                </a:highlight>
              </a:rPr>
              <a:t>distribuţie</a:t>
            </a:r>
            <a:r>
              <a:rPr lang="ro-RO" sz="2300" b="1" dirty="0"/>
              <a:t>: </a:t>
            </a:r>
            <a:r>
              <a:rPr lang="en-US" sz="2300" dirty="0" err="1"/>
              <a:t>strategia</a:t>
            </a:r>
            <a:r>
              <a:rPr lang="en-US" sz="2300" dirty="0"/>
              <a:t> </a:t>
            </a:r>
            <a:r>
              <a:rPr lang="en-US" sz="2300" dirty="0" err="1"/>
              <a:t>flexibilitatii</a:t>
            </a:r>
            <a:r>
              <a:rPr lang="en-US" sz="2300" dirty="0"/>
              <a:t> </a:t>
            </a:r>
            <a:r>
              <a:rPr lang="en-US" sz="2300" dirty="0" err="1"/>
              <a:t>medii</a:t>
            </a:r>
            <a:r>
              <a:rPr lang="ro-RO" sz="2300" dirty="0"/>
              <a:t> (</a:t>
            </a:r>
            <a:r>
              <a:rPr lang="en-US" sz="2300" dirty="0" err="1"/>
              <a:t>metoda</a:t>
            </a:r>
            <a:r>
              <a:rPr lang="en-US" sz="2300" dirty="0"/>
              <a:t> </a:t>
            </a:r>
            <a:r>
              <a:rPr lang="en-US" sz="2300" dirty="0" err="1"/>
              <a:t>clasica</a:t>
            </a:r>
            <a:r>
              <a:rPr lang="ro-RO" sz="2300" dirty="0"/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300" b="1" dirty="0">
                <a:highlight>
                  <a:srgbClr val="FFFF00"/>
                </a:highlight>
              </a:rPr>
              <a:t>Logistica </a:t>
            </a:r>
            <a:r>
              <a:rPr lang="en-US" sz="2300" b="1" dirty="0" err="1">
                <a:highlight>
                  <a:srgbClr val="FFFF00"/>
                </a:highlight>
              </a:rPr>
              <a:t>mărfurilor</a:t>
            </a:r>
            <a:r>
              <a:rPr lang="en-US" sz="2300" dirty="0">
                <a:highlight>
                  <a:srgbClr val="FFFF00"/>
                </a:highlight>
              </a:rPr>
              <a:t> </a:t>
            </a:r>
            <a:r>
              <a:rPr lang="en-US" sz="2300" dirty="0"/>
              <a:t>:</a:t>
            </a:r>
            <a:r>
              <a:rPr lang="ro-RO" sz="2300" dirty="0"/>
              <a:t> </a:t>
            </a:r>
            <a:r>
              <a:rPr lang="en-US" sz="2300" dirty="0" err="1"/>
              <a:t>modul</a:t>
            </a:r>
            <a:r>
              <a:rPr lang="en-US" sz="2300" dirty="0"/>
              <a:t> de </a:t>
            </a:r>
            <a:r>
              <a:rPr lang="en-US" sz="2300" dirty="0" err="1"/>
              <a:t>livrare</a:t>
            </a:r>
            <a:r>
              <a:rPr lang="en-US" sz="2300" dirty="0"/>
              <a:t> (la </a:t>
            </a:r>
            <a:r>
              <a:rPr lang="en-US" sz="2300" dirty="0" err="1"/>
              <a:t>comanda</a:t>
            </a:r>
            <a:r>
              <a:rPr lang="en-US" sz="2300" dirty="0"/>
              <a:t>, pe </a:t>
            </a:r>
            <a:r>
              <a:rPr lang="en-US" sz="2300" dirty="0" err="1"/>
              <a:t>baza</a:t>
            </a:r>
            <a:r>
              <a:rPr lang="en-US" sz="2300" dirty="0"/>
              <a:t> de </a:t>
            </a:r>
            <a:r>
              <a:rPr lang="en-US" sz="2300" dirty="0" err="1"/>
              <a:t>prescriptie</a:t>
            </a:r>
            <a:r>
              <a:rPr lang="en-US" sz="2300" dirty="0"/>
              <a:t>, </a:t>
            </a:r>
            <a:r>
              <a:rPr lang="en-US" sz="2300" dirty="0" err="1"/>
              <a:t>preambalate</a:t>
            </a:r>
            <a:r>
              <a:rPr lang="en-US" sz="2300" dirty="0"/>
              <a:t>, ridic</a:t>
            </a:r>
            <a:r>
              <a:rPr lang="ro-RO" sz="2300" dirty="0"/>
              <a:t>are personala/ l</a:t>
            </a:r>
            <a:r>
              <a:rPr lang="en-US" sz="2300" dirty="0" err="1"/>
              <a:t>ivrare</a:t>
            </a:r>
            <a:r>
              <a:rPr lang="en-US" sz="2300" dirty="0"/>
              <a:t> </a:t>
            </a:r>
            <a:r>
              <a:rPr lang="en-US" sz="2300" dirty="0" err="1"/>
              <a:t>acasa</a:t>
            </a:r>
            <a:r>
              <a:rPr lang="en-US" sz="2300" dirty="0"/>
              <a:t>), </a:t>
            </a:r>
            <a:r>
              <a:rPr lang="en-US" sz="2300" dirty="0" err="1"/>
              <a:t>sistemul</a:t>
            </a:r>
            <a:r>
              <a:rPr lang="en-US" sz="2300" dirty="0"/>
              <a:t> de </a:t>
            </a:r>
            <a:r>
              <a:rPr lang="en-US" sz="2300" dirty="0" err="1"/>
              <a:t>aprovizionare</a:t>
            </a:r>
            <a:r>
              <a:rPr lang="en-US" sz="2300" dirty="0"/>
              <a:t> (1-2 </a:t>
            </a:r>
            <a:r>
              <a:rPr lang="en-US" sz="2300" dirty="0" err="1"/>
              <a:t>saptamani</a:t>
            </a:r>
            <a:r>
              <a:rPr lang="en-US" sz="2300" dirty="0"/>
              <a:t>)</a:t>
            </a:r>
            <a:r>
              <a:rPr lang="en-US" sz="2300" dirty="0" err="1"/>
              <a:t>formele</a:t>
            </a:r>
            <a:r>
              <a:rPr lang="en-US" sz="2300" dirty="0"/>
              <a:t> de transport (</a:t>
            </a:r>
            <a:r>
              <a:rPr lang="en-US" sz="2300" dirty="0" err="1"/>
              <a:t>mijloace</a:t>
            </a:r>
            <a:r>
              <a:rPr lang="en-US" sz="2300" dirty="0"/>
              <a:t> </a:t>
            </a:r>
            <a:r>
              <a:rPr lang="en-US" sz="2300" dirty="0" err="1"/>
              <a:t>proprii</a:t>
            </a:r>
            <a:r>
              <a:rPr lang="en-US" sz="2300" dirty="0"/>
              <a:t>)</a:t>
            </a:r>
            <a:endParaRPr lang="ro-RO" sz="2300" dirty="0"/>
          </a:p>
          <a:p>
            <a:pPr lvl="0"/>
            <a:endParaRPr lang="ro-RO" sz="2300" dirty="0"/>
          </a:p>
          <a:p>
            <a:endParaRPr lang="ro-RO" sz="2300" dirty="0"/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D2A625C5-B12D-4EBC-BC96-19C804D9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95" y="211562"/>
            <a:ext cx="6549483" cy="440830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12" name="AutoShape 10" descr="Retail Distribution which fits customers' high-delivery demands ...">
            <a:extLst>
              <a:ext uri="{FF2B5EF4-FFF2-40B4-BE49-F238E27FC236}">
                <a16:creationId xmlns:a16="http://schemas.microsoft.com/office/drawing/2014/main" id="{BA4C6DD1-177F-40B2-BA82-AB368768DC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55728" y="51179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1699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865EF6A3-CBC1-466B-B62C-19BD0C629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6045" b="7344"/>
          <a:stretch/>
        </p:blipFill>
        <p:spPr>
          <a:xfrm>
            <a:off x="305" y="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D2BB9AE-C532-4BEE-9410-54C7D5C9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  <a:latin typeface="Bodoni MT Black" pitchFamily="18" charset="0"/>
              </a:rPr>
              <a:t>d</a:t>
            </a:r>
            <a:r>
              <a:rPr lang="ro-RO">
                <a:solidFill>
                  <a:srgbClr val="FFFFFE"/>
                </a:solidFill>
                <a:latin typeface="Bodoni MT Black" pitchFamily="18" charset="0"/>
              </a:rPr>
              <a:t>iscromatopsia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3ABBE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B7F3E7B-2F16-4B1E-A3DF-1F035AC0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3ABBEA"/>
              </a:buClr>
              <a:buNone/>
            </a:pPr>
            <a:r>
              <a:rPr lang="en-US" b="1">
                <a:solidFill>
                  <a:srgbClr val="FFFF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</a:t>
            </a:r>
          </a:p>
          <a:p>
            <a:pPr marL="0" indent="0">
              <a:buClr>
                <a:srgbClr val="3ABBEA"/>
              </a:buClr>
              <a:buNone/>
            </a:pPr>
            <a:endParaRPr lang="ro-RO" b="1">
              <a:solidFill>
                <a:srgbClr val="FFFFF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ABBEA"/>
              </a:buClr>
            </a:pPr>
            <a:r>
              <a:rPr lang="ro-RO" b="1">
                <a:solidFill>
                  <a:srgbClr val="FFFFF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Aceasta anomalie genetica afecteaza aproximativ 8% din barbati si 0,4% din femei si se manifesta printr-o sensibilitate diferita de cea normala la perceptia culorilor.</a:t>
            </a:r>
          </a:p>
        </p:txBody>
      </p:sp>
    </p:spTree>
    <p:extLst>
      <p:ext uri="{BB962C8B-B14F-4D97-AF65-F5344CB8AC3E}">
        <p14:creationId xmlns:p14="http://schemas.microsoft.com/office/powerpoint/2010/main" val="33865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2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1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1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asetăText 1">
            <a:extLst>
              <a:ext uri="{FF2B5EF4-FFF2-40B4-BE49-F238E27FC236}">
                <a16:creationId xmlns:a16="http://schemas.microsoft.com/office/drawing/2014/main" id="{778F335B-04D7-4413-98DC-B927B5439F08}"/>
              </a:ext>
            </a:extLst>
          </p:cNvPr>
          <p:cNvSpPr txBox="1"/>
          <p:nvPr/>
        </p:nvSpPr>
        <p:spPr>
          <a:xfrm>
            <a:off x="1767521" y="1243216"/>
            <a:ext cx="417651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VII. PROMOVAREA</a:t>
            </a:r>
          </a:p>
        </p:txBody>
      </p:sp>
      <p:sp>
        <p:nvSpPr>
          <p:cNvPr id="46" name="Rectangle 2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8DE868E3-C3DC-4155-A0E1-CDE850123016}"/>
              </a:ext>
            </a:extLst>
          </p:cNvPr>
          <p:cNvSpPr txBox="1"/>
          <p:nvPr/>
        </p:nvSpPr>
        <p:spPr>
          <a:xfrm>
            <a:off x="152611" y="1891783"/>
            <a:ext cx="6105046" cy="48422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b="1" dirty="0" err="1">
                <a:highlight>
                  <a:srgbClr val="FFFF00"/>
                </a:highlight>
              </a:rPr>
              <a:t>Nume</a:t>
            </a:r>
            <a:r>
              <a:rPr lang="en-US" sz="2000" b="1" dirty="0">
                <a:highlight>
                  <a:srgbClr val="FFFF00"/>
                </a:highlight>
              </a:rPr>
              <a:t> Marca</a:t>
            </a:r>
            <a:r>
              <a:rPr lang="en-US" sz="2000" dirty="0"/>
              <a:t>: </a:t>
            </a:r>
            <a:r>
              <a:rPr lang="en-US" sz="2000" dirty="0" err="1"/>
              <a:t>Lensbow</a:t>
            </a:r>
            <a:r>
              <a:rPr lang="en-US" sz="2000" dirty="0"/>
              <a:t> Optic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b="1" dirty="0">
                <a:highlight>
                  <a:srgbClr val="FFFF00"/>
                </a:highlight>
              </a:rPr>
              <a:t>Slogan</a:t>
            </a:r>
            <a:r>
              <a:rPr lang="en-US" sz="2000" dirty="0"/>
              <a:t>: If life gives you colors, make sure you see them right.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b="1" i="1" dirty="0" err="1">
                <a:highlight>
                  <a:srgbClr val="FFFF00"/>
                </a:highlight>
              </a:rPr>
              <a:t>Culorile</a:t>
            </a:r>
            <a:r>
              <a:rPr lang="en-US" sz="2000" b="1" i="1" dirty="0">
                <a:highlight>
                  <a:srgbClr val="FFFF00"/>
                </a:highlight>
              </a:rPr>
              <a:t> de </a:t>
            </a:r>
            <a:r>
              <a:rPr lang="en-US" sz="2000" b="1" i="1" dirty="0" err="1">
                <a:highlight>
                  <a:srgbClr val="FFFF00"/>
                </a:highlight>
              </a:rPr>
              <a:t>baza</a:t>
            </a:r>
            <a:r>
              <a:rPr lang="en-US" sz="2000" b="1" i="1" dirty="0">
                <a:highlight>
                  <a:srgbClr val="FFFF00"/>
                </a:highlight>
              </a:rPr>
              <a:t> </a:t>
            </a:r>
            <a:r>
              <a:rPr lang="en-US" sz="2000" dirty="0" err="1"/>
              <a:t>folosite</a:t>
            </a:r>
            <a:r>
              <a:rPr lang="en-US" sz="2000" dirty="0"/>
              <a:t> in </a:t>
            </a:r>
            <a:r>
              <a:rPr lang="en-US" sz="2000" dirty="0" err="1"/>
              <a:t>comunicarea</a:t>
            </a:r>
            <a:r>
              <a:rPr lang="en-US" sz="2000" dirty="0"/>
              <a:t> </a:t>
            </a:r>
            <a:r>
              <a:rPr lang="en-US" sz="2000" dirty="0" err="1"/>
              <a:t>vizuala</a:t>
            </a:r>
            <a:r>
              <a:rPr lang="en-US" sz="2000" dirty="0"/>
              <a:t>: </a:t>
            </a:r>
            <a:r>
              <a:rPr lang="en-US" sz="2000" dirty="0" err="1"/>
              <a:t>curcubeu</a:t>
            </a:r>
            <a:endParaRPr lang="en-US" sz="20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dirty="0"/>
              <a:t>,,lens”-</a:t>
            </a:r>
            <a:r>
              <a:rPr lang="en-US" sz="2000" dirty="0" err="1"/>
              <a:t>lentile</a:t>
            </a:r>
            <a:r>
              <a:rPr lang="en-US" sz="2000" dirty="0"/>
              <a:t> </a:t>
            </a:r>
            <a:r>
              <a:rPr lang="en-US" sz="2000" dirty="0" err="1"/>
              <a:t>combinat</a:t>
            </a:r>
            <a:r>
              <a:rPr lang="en-US" sz="2000" dirty="0"/>
              <a:t> cu ,,rainbow”-</a:t>
            </a:r>
            <a:r>
              <a:rPr lang="en-US" sz="2000" dirty="0" err="1"/>
              <a:t>curcubeu</a:t>
            </a:r>
            <a:r>
              <a:rPr lang="en-US" sz="2000" dirty="0"/>
              <a:t>: </a:t>
            </a:r>
            <a:r>
              <a:rPr lang="en-US" sz="2000" dirty="0" err="1"/>
              <a:t>secretul</a:t>
            </a:r>
            <a:r>
              <a:rPr lang="en-US" sz="2000" dirty="0"/>
              <a:t> </a:t>
            </a:r>
            <a:r>
              <a:rPr lang="en-US" sz="2000" dirty="0" err="1"/>
              <a:t>obtinerii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-US" sz="2000" dirty="0"/>
              <a:t> </a:t>
            </a:r>
            <a:r>
              <a:rPr lang="en-US" sz="2000" dirty="0" err="1"/>
              <a:t>vederi</a:t>
            </a:r>
            <a:r>
              <a:rPr lang="en-US" sz="2000" dirty="0"/>
              <a:t> </a:t>
            </a:r>
            <a:r>
              <a:rPr lang="en-US" sz="2000" dirty="0" err="1"/>
              <a:t>normale</a:t>
            </a:r>
            <a:r>
              <a:rPr lang="en-US" sz="2000" dirty="0"/>
              <a:t>		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b="1" dirty="0" err="1">
                <a:highlight>
                  <a:srgbClr val="FFFF00"/>
                </a:highlight>
              </a:rPr>
              <a:t>Promovare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produs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cu </a:t>
            </a:r>
            <a:r>
              <a:rPr lang="en-US" sz="2000" dirty="0" err="1"/>
              <a:t>publicatie</a:t>
            </a:r>
            <a:r>
              <a:rPr lang="en-US" sz="2000" dirty="0"/>
              <a:t> in </a:t>
            </a:r>
            <a:r>
              <a:rPr lang="en-US" sz="2000" dirty="0" err="1"/>
              <a:t>formatul</a:t>
            </a:r>
            <a:r>
              <a:rPr lang="en-US" sz="2000" dirty="0"/>
              <a:t> ¼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endParaRPr lang="ro-RO" sz="2000" dirty="0"/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dirty="0"/>
              <a:t> </a:t>
            </a:r>
            <a:r>
              <a:rPr lang="ro-RO" sz="2000" dirty="0"/>
              <a:t>             </a:t>
            </a:r>
            <a:r>
              <a:rPr lang="en-US" sz="2000" dirty="0"/>
              <a:t>6300 RON in ,,Ce se </a:t>
            </a:r>
            <a:r>
              <a:rPr lang="en-US" sz="2000" dirty="0" err="1"/>
              <a:t>intampla</a:t>
            </a:r>
            <a:r>
              <a:rPr lang="en-US" sz="2000" dirty="0"/>
              <a:t> </a:t>
            </a:r>
            <a:r>
              <a:rPr lang="en-US" sz="2000" dirty="0" err="1"/>
              <a:t>doctore</a:t>
            </a:r>
            <a:r>
              <a:rPr lang="en-US" sz="2000" dirty="0"/>
              <a:t>?”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2000" dirty="0"/>
              <a:t>	 9176 RON la ,,Men’s Health”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2000" dirty="0"/>
          </a:p>
        </p:txBody>
      </p:sp>
      <p:pic>
        <p:nvPicPr>
          <p:cNvPr id="5" name="Imagine 4" descr="O imagine care conține desen&#10;&#10;Descriere generată automat">
            <a:extLst>
              <a:ext uri="{FF2B5EF4-FFF2-40B4-BE49-F238E27FC236}">
                <a16:creationId xmlns:a16="http://schemas.microsoft.com/office/drawing/2014/main" id="{D2B2DB80-AF55-4DA2-A93C-DDD3958BE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57" y="977118"/>
            <a:ext cx="5981048" cy="4695122"/>
          </a:xfrm>
          <a:prstGeom prst="rect">
            <a:avLst/>
          </a:prstGeom>
        </p:spPr>
      </p:pic>
      <p:pic>
        <p:nvPicPr>
          <p:cNvPr id="47" name="Picture 2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2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CB10E21E-C1F2-4ECE-9618-D4CFFD52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70" y="123976"/>
            <a:ext cx="8891259" cy="58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3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B1F25BE8-742C-4896-9728-637FF74F2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0" t="9091" r="-1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29CBCCD-2238-441F-908A-C6830DA2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935" y="357559"/>
            <a:ext cx="6815731" cy="1049235"/>
          </a:xfrm>
        </p:spPr>
        <p:txBody>
          <a:bodyPr>
            <a:noAutofit/>
          </a:bodyPr>
          <a:lstStyle/>
          <a:p>
            <a:br>
              <a:rPr lang="fr-FR" sz="2400" dirty="0">
                <a:solidFill>
                  <a:srgbClr val="FFFFFE"/>
                </a:solidFill>
              </a:rPr>
            </a:br>
            <a:br>
              <a:rPr lang="fr-FR" sz="2400" dirty="0">
                <a:solidFill>
                  <a:srgbClr val="FFFFFE"/>
                </a:solidFill>
              </a:rPr>
            </a:br>
            <a:r>
              <a:rPr lang="fr-FR" sz="2400" dirty="0">
                <a:solidFill>
                  <a:srgbClr val="FFFFFE"/>
                </a:solidFill>
                <a:latin typeface="Algerian" pitchFamily="82" charset="0"/>
              </a:rPr>
              <a:t>Exista </a:t>
            </a:r>
            <a:r>
              <a:rPr lang="fr-FR" sz="2400" dirty="0" err="1">
                <a:solidFill>
                  <a:srgbClr val="FFFFFE"/>
                </a:solidFill>
                <a:latin typeface="Algerian" pitchFamily="82" charset="0"/>
              </a:rPr>
              <a:t>solutii</a:t>
            </a:r>
            <a:r>
              <a:rPr lang="fr-FR" sz="2400" dirty="0">
                <a:solidFill>
                  <a:srgbClr val="FFFFFE"/>
                </a:solidFill>
                <a:latin typeface="Algerian" pitchFamily="82" charset="0"/>
              </a:rPr>
              <a:t>?</a:t>
            </a:r>
            <a:br>
              <a:rPr lang="fr-FR" sz="2400" dirty="0">
                <a:solidFill>
                  <a:srgbClr val="FFFFFE"/>
                </a:solidFill>
                <a:latin typeface="Algerian" pitchFamily="82" charset="0"/>
              </a:rPr>
            </a:br>
            <a:r>
              <a:rPr lang="fr-FR" sz="2400" dirty="0">
                <a:solidFill>
                  <a:srgbClr val="FFFFFE"/>
                </a:solidFill>
                <a:latin typeface="Algerian" pitchFamily="82" charset="0"/>
              </a:rPr>
              <a:t>Da, </a:t>
            </a:r>
            <a:r>
              <a:rPr lang="fr-FR" sz="2400" dirty="0" err="1">
                <a:solidFill>
                  <a:srgbClr val="FFFFFE"/>
                </a:solidFill>
                <a:latin typeface="Algerian" pitchFamily="82" charset="0"/>
              </a:rPr>
              <a:t>Insa</a:t>
            </a:r>
            <a:r>
              <a:rPr lang="fr-FR" sz="2400" dirty="0">
                <a:solidFill>
                  <a:srgbClr val="FFFFFE"/>
                </a:solidFill>
                <a:latin typeface="Algerian" pitchFamily="82" charset="0"/>
              </a:rPr>
              <a:t> nu in </a:t>
            </a:r>
            <a:r>
              <a:rPr lang="fr-FR" sz="2400" dirty="0" err="1">
                <a:solidFill>
                  <a:srgbClr val="FFFFFE"/>
                </a:solidFill>
                <a:latin typeface="Algerian" pitchFamily="82" charset="0"/>
              </a:rPr>
              <a:t>romania</a:t>
            </a:r>
            <a:br>
              <a:rPr lang="fr-FR" sz="2400" dirty="0">
                <a:solidFill>
                  <a:srgbClr val="FFFFFE"/>
                </a:solidFill>
              </a:rPr>
            </a:br>
            <a:endParaRPr lang="ro-RO" sz="2400" dirty="0">
              <a:solidFill>
                <a:srgbClr val="FFFFFE"/>
              </a:solidFill>
            </a:endParaRP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8ED1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8C559D4-9882-45A8-9576-52F0E9176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Clr>
                <a:srgbClr val="F8ED1D"/>
              </a:buClr>
              <a:buNone/>
            </a:pPr>
            <a:r>
              <a:rPr lang="ro-RO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Nu exista nici un fel de tratament</a:t>
            </a:r>
          </a:p>
          <a:p>
            <a:pPr marL="0" indent="0">
              <a:spcAft>
                <a:spcPts val="0"/>
              </a:spcAft>
              <a:buClr>
                <a:srgbClr val="F8ED1D"/>
              </a:buClr>
              <a:buNone/>
            </a:pPr>
            <a:r>
              <a:rPr lang="ro-RO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Corectie:ochelarii cu lentile roșii </a:t>
            </a:r>
          </a:p>
          <a:p>
            <a:pPr marL="0" indent="0">
              <a:spcAft>
                <a:spcPts val="0"/>
              </a:spcAft>
              <a:buClr>
                <a:srgbClr val="F8ED1D"/>
              </a:buClr>
              <a:buNone/>
            </a:pPr>
            <a:r>
              <a:rPr lang="ro-RO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Insa, sunt</a:t>
            </a:r>
            <a:r>
              <a:rPr lang="en-US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ro-RO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stanjenitori, mereu se murdaresc si </a:t>
            </a:r>
            <a:r>
              <a:rPr lang="en-US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au </a:t>
            </a:r>
            <a:r>
              <a:rPr lang="ro-RO" b="1">
                <a:solidFill>
                  <a:srgbClr val="FFFFFE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un aspect neplacut.</a:t>
            </a:r>
            <a:endParaRPr lang="ro-RO" b="1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A812F3-CE10-4E42-B96C-74E1DBB8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440" y="454502"/>
            <a:ext cx="9034732" cy="1041640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4800"/>
            </a:br>
            <a:br>
              <a:rPr lang="en-US" sz="4800"/>
            </a:br>
            <a:br>
              <a:rPr lang="en-US" sz="4800"/>
            </a:br>
            <a:br>
              <a:rPr lang="en-US" sz="4800"/>
            </a:br>
            <a:br>
              <a:rPr lang="en-US" sz="4800"/>
            </a:br>
            <a:r>
              <a:rPr lang="en-US" sz="4800"/>
              <a:t>i. </a:t>
            </a:r>
            <a:r>
              <a:rPr lang="en-US" sz="4400">
                <a:latin typeface="Berlin Sans FB Demi" pitchFamily="34" charset="0"/>
              </a:rPr>
              <a:t>Ideea noastra…lentile de contact pentru discromatopsie</a:t>
            </a:r>
            <a:endParaRPr lang="ro-RO" sz="4400" dirty="0">
              <a:latin typeface="Berlin Sans FB Demi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B99CC2C-7E4F-46C3-BD28-78C3AAEF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99" y="2591397"/>
            <a:ext cx="7130218" cy="380970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o-RO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Lentilele de contact 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propuse de noi vin spre a le imbunatati vederea, si totodata viata purtatorilor sai!</a:t>
            </a:r>
          </a:p>
          <a:p>
            <a:pPr>
              <a:lnSpc>
                <a:spcPct val="100000"/>
              </a:lnSpc>
            </a:pP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Sunt concepute în mod unic pentru fiecare individ, astfel adaptandu-se nevoilor sale.</a:t>
            </a:r>
          </a:p>
          <a:p>
            <a:pPr>
              <a:lnSpc>
                <a:spcPct val="100000"/>
              </a:lnSpc>
            </a:pP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Cea mai buna varianta: mici, compacte si potrivite fiecaruia in parte!</a:t>
            </a:r>
          </a:p>
          <a:p>
            <a:pPr>
              <a:lnSpc>
                <a:spcPct val="100000"/>
              </a:lnSpc>
            </a:pPr>
            <a:endParaRPr lang="ro-RO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ro-RO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ine 5" descr="O imagine care conține semn, ceas, așezat, masă&#10;&#10;Descriere generată automat">
            <a:extLst>
              <a:ext uri="{FF2B5EF4-FFF2-40B4-BE49-F238E27FC236}">
                <a16:creationId xmlns:a16="http://schemas.microsoft.com/office/drawing/2014/main" id="{CCBE395B-F217-4AEC-AEE9-FCD658EB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35" y="1946628"/>
            <a:ext cx="4127820" cy="40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6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/>
          <p:cNvSpPr>
            <a:spLocks noGrp="1"/>
          </p:cNvSpPr>
          <p:nvPr>
            <p:ph type="title"/>
          </p:nvPr>
        </p:nvSpPr>
        <p:spPr>
          <a:xfrm>
            <a:off x="976745" y="0"/>
            <a:ext cx="10058400" cy="2630516"/>
          </a:xfrm>
        </p:spPr>
        <p:txBody>
          <a:bodyPr anchor="ctr">
            <a:normAutofit/>
          </a:bodyPr>
          <a:lstStyle/>
          <a:p>
            <a:pPr algn="ctr"/>
            <a:r>
              <a:rPr lang="ro-RO" sz="4400" dirty="0">
                <a:latin typeface="Algerian" pitchFamily="82" charset="0"/>
              </a:rPr>
              <a:t>MOTIVE </a:t>
            </a:r>
            <a:r>
              <a:rPr lang="ro-RO" sz="4400" dirty="0" err="1">
                <a:latin typeface="Algerian" pitchFamily="82" charset="0"/>
              </a:rPr>
              <a:t>PenTru</a:t>
            </a:r>
            <a:r>
              <a:rPr lang="ro-RO" sz="4400" dirty="0">
                <a:latin typeface="Algerian" pitchFamily="82" charset="0"/>
              </a:rPr>
              <a:t> CARE SA</a:t>
            </a:r>
            <a:br>
              <a:rPr lang="en-US" sz="4400" dirty="0">
                <a:latin typeface="Algerian" pitchFamily="82" charset="0"/>
              </a:rPr>
            </a:br>
            <a:r>
              <a:rPr lang="ro-RO" sz="4400" dirty="0">
                <a:latin typeface="Algerian" pitchFamily="82" charset="0"/>
              </a:rPr>
              <a:t> INTRODUCEM ACESTE LENTILE</a:t>
            </a:r>
            <a:br>
              <a:rPr lang="ro-RO" sz="4400" dirty="0"/>
            </a:br>
            <a:endParaRPr lang="ro-RO" sz="4400" dirty="0"/>
          </a:p>
        </p:txBody>
      </p:sp>
      <p:sp>
        <p:nvSpPr>
          <p:cNvPr id="2" name="Substituent conținut 1"/>
          <p:cNvSpPr>
            <a:spLocks noGrp="1"/>
          </p:cNvSpPr>
          <p:nvPr>
            <p:ph idx="1"/>
          </p:nvPr>
        </p:nvSpPr>
        <p:spPr>
          <a:xfrm>
            <a:off x="323850" y="798485"/>
            <a:ext cx="11544300" cy="6857999"/>
          </a:xfrm>
        </p:spPr>
        <p:txBody>
          <a:bodyPr anchor="ctr">
            <a:normAutofit/>
          </a:bodyPr>
          <a:lstStyle/>
          <a:p>
            <a:pPr algn="ctr" fontAlgn="base">
              <a:lnSpc>
                <a:spcPct val="110000"/>
              </a:lnSpc>
              <a:buNone/>
            </a:pP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OBTINEREA LOCURILOR DE MUNCA IN DOMENIILE:</a:t>
            </a:r>
          </a:p>
          <a:p>
            <a:pPr lvl="0" algn="ctr" fontAlgn="base">
              <a:lnSpc>
                <a:spcPct val="110000"/>
              </a:lnSpc>
            </a:pP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politie </a:t>
            </a:r>
          </a:p>
          <a:p>
            <a:pPr lvl="0" algn="ctr" fontAlgn="base">
              <a:lnSpc>
                <a:spcPct val="110000"/>
              </a:lnSpc>
            </a:pP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armata</a:t>
            </a:r>
          </a:p>
          <a:p>
            <a:pPr lvl="0" algn="ctr" fontAlgn="base">
              <a:lnSpc>
                <a:spcPct val="110000"/>
              </a:lnSpc>
            </a:pPr>
            <a:r>
              <a:rPr lang="ro-RO" sz="2400" dirty="0" err="1">
                <a:solidFill>
                  <a:schemeClr val="bg2">
                    <a:lumMod val="10000"/>
                  </a:schemeClr>
                </a:solidFill>
              </a:rPr>
              <a:t>navigatie</a:t>
            </a: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 aeriana</a:t>
            </a:r>
          </a:p>
          <a:p>
            <a:pPr lvl="0" algn="ctr" fontAlgn="base">
              <a:lnSpc>
                <a:spcPct val="110000"/>
              </a:lnSpc>
            </a:pP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tehnica electronica </a:t>
            </a:r>
          </a:p>
          <a:p>
            <a:pPr lvl="0" algn="ctr" fontAlgn="base">
              <a:lnSpc>
                <a:spcPct val="110000"/>
              </a:lnSpc>
            </a:pPr>
            <a:r>
              <a:rPr lang="ro-RO" sz="2400" dirty="0">
                <a:solidFill>
                  <a:schemeClr val="bg2">
                    <a:lumMod val="10000"/>
                  </a:schemeClr>
                </a:solidFill>
              </a:rPr>
              <a:t>arte vizuale</a:t>
            </a:r>
            <a:endParaRPr lang="ro-RO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2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2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2" fill="hold">
                                          <p:stCondLst>
                                            <p:cond delay="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CAEFBD9D-2B50-4210-B2EC-4C29AC37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19" y="2918137"/>
            <a:ext cx="11247663" cy="471757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Romania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singur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distribuitor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Colorlite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fabrica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daltonisti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distribuinte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catre</a:t>
            </a:r>
            <a:r>
              <a:rPr lang="ro-RO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clinici din tara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o-RO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o-RO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concurent – poate produce si lentile pentru a ne suprima.</a:t>
            </a:r>
          </a:p>
          <a:p>
            <a:pPr algn="ctr"/>
            <a:endParaRPr lang="ro-RO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o-RO" sz="2400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E7E193E9-E3D9-459B-BB0A-3A5632C50922}"/>
              </a:ext>
            </a:extLst>
          </p:cNvPr>
          <p:cNvSpPr/>
          <p:nvPr/>
        </p:nvSpPr>
        <p:spPr>
          <a:xfrm>
            <a:off x="545993" y="136686"/>
            <a:ext cx="1073411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II. </a:t>
            </a:r>
            <a:r>
              <a:rPr lang="ro-R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Analiza </a:t>
            </a:r>
            <a:r>
              <a:rPr lang="ro-RO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competitiei</a:t>
            </a:r>
            <a:r>
              <a:rPr lang="ro-R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 </a:t>
            </a:r>
          </a:p>
          <a:p>
            <a:pPr algn="ctr"/>
            <a:r>
              <a:rPr lang="ro-R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Concurenta acerba sau lider de </a:t>
            </a:r>
            <a:r>
              <a:rPr lang="ro-RO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piata</a:t>
            </a:r>
            <a:r>
              <a:rPr lang="ro-RO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?</a:t>
            </a:r>
            <a:endParaRPr lang="ro-RO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983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F7A75FAB-B6C7-4FC2-856F-DD29AA38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239" y="659885"/>
            <a:ext cx="10396882" cy="115196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o-RO" cap="none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1.</a:t>
            </a:r>
            <a:r>
              <a:rPr lang="en-US" cap="none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 OPTICA VESZI S.R.L.</a:t>
            </a:r>
            <a:endParaRPr lang="ro-RO" cap="none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6241439C-2CA9-4068-AD10-B0DCA5182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3" t="65185" r="39500" b="15408"/>
          <a:stretch/>
        </p:blipFill>
        <p:spPr>
          <a:xfrm>
            <a:off x="324282" y="78772"/>
            <a:ext cx="5771718" cy="165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E6F0133-3BB6-48A7-9AE1-B6A6E5EA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7" y="2335875"/>
            <a:ext cx="7119968" cy="3473623"/>
          </a:xfrm>
          <a:prstGeom prst="rect">
            <a:avLst/>
          </a:prstGeom>
        </p:spPr>
      </p:pic>
      <p:sp>
        <p:nvSpPr>
          <p:cNvPr id="10" name="Dreptunghi 9">
            <a:extLst>
              <a:ext uri="{FF2B5EF4-FFF2-40B4-BE49-F238E27FC236}">
                <a16:creationId xmlns:a16="http://schemas.microsoft.com/office/drawing/2014/main" id="{6351AEC2-47DA-4236-868B-DEECEF0E34BA}"/>
              </a:ext>
            </a:extLst>
          </p:cNvPr>
          <p:cNvSpPr/>
          <p:nvPr/>
        </p:nvSpPr>
        <p:spPr>
          <a:xfrm>
            <a:off x="7601528" y="2221453"/>
            <a:ext cx="430800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	</a:t>
            </a:r>
            <a:r>
              <a:rPr lang="en-US" sz="2800" u="sng" dirty="0">
                <a:hlinkClick r:id="rId4"/>
              </a:rPr>
              <a:t>https://opticaveszi.ro</a:t>
            </a:r>
            <a:r>
              <a:rPr lang="ro-RO" sz="2800" u="sng" dirty="0"/>
              <a:t>: </a:t>
            </a:r>
            <a:r>
              <a:rPr lang="en-US" sz="2800" dirty="0" err="1"/>
              <a:t>gama</a:t>
            </a:r>
            <a:r>
              <a:rPr lang="en-US" sz="2800" dirty="0"/>
              <a:t> </a:t>
            </a:r>
            <a:r>
              <a:rPr lang="en-US" sz="2800" dirty="0" err="1"/>
              <a:t>variata</a:t>
            </a:r>
            <a:r>
              <a:rPr lang="en-US" sz="2800" dirty="0"/>
              <a:t> de </a:t>
            </a:r>
            <a:r>
              <a:rPr lang="en-US" sz="2800" dirty="0" err="1"/>
              <a:t>ochelari</a:t>
            </a:r>
            <a:r>
              <a:rPr lang="ro-RO" sz="2800" dirty="0"/>
              <a:t> de vedere, de</a:t>
            </a:r>
            <a:r>
              <a:rPr lang="en-US" sz="2800" dirty="0"/>
              <a:t> </a:t>
            </a:r>
            <a:r>
              <a:rPr lang="en-US" sz="2800" dirty="0" err="1"/>
              <a:t>soare</a:t>
            </a:r>
            <a:r>
              <a:rPr lang="ro-RO" sz="2800" dirty="0"/>
              <a:t>,- </a:t>
            </a:r>
            <a:r>
              <a:rPr lang="ro-RO" sz="2800" dirty="0" err="1"/>
              <a:t>atat</a:t>
            </a:r>
            <a:r>
              <a:rPr lang="en-US" sz="2800" dirty="0"/>
              <a:t> ram</a:t>
            </a:r>
            <a:r>
              <a:rPr lang="ro-RO" sz="2800" dirty="0"/>
              <a:t>e cat si</a:t>
            </a:r>
            <a:r>
              <a:rPr lang="en-US" sz="2800" dirty="0"/>
              <a:t> </a:t>
            </a:r>
            <a:r>
              <a:rPr lang="en-US" sz="2800" dirty="0" err="1"/>
              <a:t>lentilele</a:t>
            </a:r>
            <a:r>
              <a:rPr lang="en-US" sz="2800" dirty="0"/>
              <a:t> </a:t>
            </a:r>
            <a:r>
              <a:rPr lang="en-US" sz="2800" dirty="0" err="1"/>
              <a:t>ochelarilor</a:t>
            </a:r>
            <a:r>
              <a:rPr lang="ro-RO" sz="2800" dirty="0"/>
              <a:t>-dar si </a:t>
            </a:r>
            <a:r>
              <a:rPr lang="en-US" sz="2800" dirty="0" err="1"/>
              <a:t>lentile</a:t>
            </a:r>
            <a:r>
              <a:rPr lang="en-US" sz="2800" dirty="0"/>
              <a:t> de contact, </a:t>
            </a:r>
            <a:r>
              <a:rPr lang="en-US" sz="2800" dirty="0" err="1"/>
              <a:t>insa</a:t>
            </a:r>
            <a:r>
              <a:rPr lang="en-US" sz="2800" dirty="0"/>
              <a:t>, </a:t>
            </a:r>
            <a:r>
              <a:rPr lang="en-US" sz="2800" dirty="0" err="1"/>
              <a:t>momentan</a:t>
            </a:r>
            <a:r>
              <a:rPr lang="en-US" sz="2800" dirty="0"/>
              <a:t> nu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tratarea</a:t>
            </a:r>
            <a:r>
              <a:rPr lang="en-US" sz="2800" dirty="0"/>
              <a:t> </a:t>
            </a:r>
            <a:r>
              <a:rPr lang="en-US" sz="2800" dirty="0" err="1"/>
              <a:t>discromatopsiei</a:t>
            </a:r>
            <a:r>
              <a:rPr lang="en-US" sz="2800" dirty="0"/>
              <a:t>.</a:t>
            </a:r>
            <a:endParaRPr lang="ro-RO" sz="2800" dirty="0"/>
          </a:p>
        </p:txBody>
      </p:sp>
    </p:spTree>
    <p:extLst>
      <p:ext uri="{BB962C8B-B14F-4D97-AF65-F5344CB8AC3E}">
        <p14:creationId xmlns:p14="http://schemas.microsoft.com/office/powerpoint/2010/main" val="329888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5D5AC4C8-456A-422E-AABF-A62E3B0B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3" y="94587"/>
            <a:ext cx="9279329" cy="2407982"/>
          </a:xfrm>
          <a:prstGeom prst="rect">
            <a:avLst/>
          </a:prstGeom>
        </p:spPr>
      </p:pic>
      <p:sp>
        <p:nvSpPr>
          <p:cNvPr id="3" name="Titlu 2">
            <a:extLst>
              <a:ext uri="{FF2B5EF4-FFF2-40B4-BE49-F238E27FC236}">
                <a16:creationId xmlns:a16="http://schemas.microsoft.com/office/drawing/2014/main" id="{2CB04092-7293-4BCC-90E8-8F9F4BC8C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06" y="1050338"/>
            <a:ext cx="10396882" cy="1151965"/>
          </a:xfrm>
        </p:spPr>
        <p:txBody>
          <a:bodyPr/>
          <a:lstStyle/>
          <a:p>
            <a:r>
              <a:rPr lang="en-US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        </a:t>
            </a:r>
            <a:r>
              <a:rPr lang="ro-RO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2.</a:t>
            </a:r>
            <a:r>
              <a:rPr lang="en-US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 OPTIC COLOR S.R.L.</a:t>
            </a:r>
            <a:endParaRPr lang="ro-RO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DCE3F212-1658-46BD-A7A2-6D22D2BFF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4" r="6872" b="22812"/>
          <a:stretch/>
        </p:blipFill>
        <p:spPr>
          <a:xfrm>
            <a:off x="271421" y="2800951"/>
            <a:ext cx="7308333" cy="370257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E22B355D-4C7E-4A39-870F-7764A0554984}"/>
              </a:ext>
            </a:extLst>
          </p:cNvPr>
          <p:cNvSpPr/>
          <p:nvPr/>
        </p:nvSpPr>
        <p:spPr>
          <a:xfrm>
            <a:off x="7579754" y="2900538"/>
            <a:ext cx="453845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consultatii</a:t>
            </a:r>
            <a:r>
              <a:rPr lang="en-US" sz="2000" dirty="0"/>
              <a:t> </a:t>
            </a:r>
            <a:r>
              <a:rPr lang="en-US" sz="2000" dirty="0" err="1"/>
              <a:t>oftalmologice</a:t>
            </a:r>
            <a:r>
              <a:rPr lang="en-US" sz="2000" dirty="0"/>
              <a:t>, </a:t>
            </a:r>
            <a:r>
              <a:rPr lang="en-US" sz="2000" dirty="0" err="1"/>
              <a:t>adaptarea</a:t>
            </a:r>
            <a:r>
              <a:rPr lang="en-US" sz="2000" dirty="0"/>
              <a:t> </a:t>
            </a:r>
            <a:r>
              <a:rPr lang="en-US" sz="2000" dirty="0" err="1"/>
              <a:t>lentilelor</a:t>
            </a:r>
            <a:r>
              <a:rPr lang="en-US" sz="2000" dirty="0"/>
              <a:t> de contact, </a:t>
            </a:r>
            <a:r>
              <a:rPr lang="en-US" sz="2000" dirty="0" err="1"/>
              <a:t>reparatii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ochelari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nu </a:t>
            </a:r>
            <a:r>
              <a:rPr lang="en-US" sz="2000" dirty="0" err="1"/>
              <a:t>comercializeaza</a:t>
            </a:r>
            <a:r>
              <a:rPr lang="en-US" sz="2000" dirty="0"/>
              <a:t> </a:t>
            </a:r>
            <a:r>
              <a:rPr lang="en-US" sz="2000" dirty="0" err="1"/>
              <a:t>rame</a:t>
            </a:r>
            <a:r>
              <a:rPr lang="en-US" sz="2000" dirty="0"/>
              <a:t>, </a:t>
            </a:r>
            <a:r>
              <a:rPr lang="en-US" sz="2000" dirty="0" err="1"/>
              <a:t>lentile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ochelari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lentile</a:t>
            </a:r>
            <a:r>
              <a:rPr lang="en-US" sz="2000" dirty="0"/>
              <a:t> de contact. </a:t>
            </a:r>
            <a:endParaRPr lang="ro-R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hlinkClick r:id="rId5"/>
              </a:rPr>
              <a:t>https://opticcolor.ro</a:t>
            </a:r>
            <a:endParaRPr lang="ro-RO" sz="2000" dirty="0"/>
          </a:p>
          <a:p>
            <a:endParaRPr lang="ro-RO" sz="2800" b="1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90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D2BA3CCF-BE14-45BF-9F5A-262B63812744}"/>
              </a:ext>
            </a:extLst>
          </p:cNvPr>
          <p:cNvSpPr txBox="1"/>
          <p:nvPr/>
        </p:nvSpPr>
        <p:spPr>
          <a:xfrm>
            <a:off x="183733" y="306031"/>
            <a:ext cx="118245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https://optofarm.ro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site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informativ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 se pot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achizitiona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accesorii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ochelari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Sunt e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xpuse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detalii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referitoare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numarul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tip pe care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detine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calitatea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acestora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Ofera</a:t>
            </a:r>
            <a:r>
              <a:rPr lang="ro-RO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 consult oftalmologic</a:t>
            </a:r>
            <a:endParaRPr lang="ro-RO" sz="2000" dirty="0">
              <a:solidFill>
                <a:schemeClr val="tx1">
                  <a:lumMod val="95000"/>
                  <a:lumOff val="5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1C80F0A4-97E7-4428-9171-D02E7C92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0040"/>
            <a:ext cx="7791405" cy="4710436"/>
          </a:xfrm>
          <a:prstGeom prst="rect">
            <a:avLst/>
          </a:prstGeom>
        </p:spPr>
      </p:pic>
      <p:sp>
        <p:nvSpPr>
          <p:cNvPr id="3" name="Dreptunghi 2">
            <a:extLst>
              <a:ext uri="{FF2B5EF4-FFF2-40B4-BE49-F238E27FC236}">
                <a16:creationId xmlns:a16="http://schemas.microsoft.com/office/drawing/2014/main" id="{DFEEE9A8-46C6-48EB-8389-787782F78035}"/>
              </a:ext>
            </a:extLst>
          </p:cNvPr>
          <p:cNvSpPr/>
          <p:nvPr/>
        </p:nvSpPr>
        <p:spPr>
          <a:xfrm>
            <a:off x="314035" y="1581881"/>
            <a:ext cx="6834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3. 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OPTICA OPTOFARM </a:t>
            </a:r>
            <a: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  <a: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  <a: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  <a:br>
              <a:rPr lang="ro-RO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ro-RO" sz="36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D97ECFC-F2D0-4BD6-B0E4-DDE235156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17"/>
          <a:stretch/>
        </p:blipFill>
        <p:spPr>
          <a:xfrm>
            <a:off x="7760158" y="1581881"/>
            <a:ext cx="4431842" cy="279791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1769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941</Words>
  <Application>Microsoft Office PowerPoint</Application>
  <PresentationFormat>Ecran lat</PresentationFormat>
  <Paragraphs>149</Paragraphs>
  <Slides>21</Slides>
  <Notes>3</Notes>
  <HiddenSlides>0</HiddenSlides>
  <MMClips>0</MMClips>
  <ScaleCrop>false</ScaleCrop>
  <HeadingPairs>
    <vt:vector size="6" baseType="variant">
      <vt:variant>
        <vt:lpstr>Fonturi utilizate</vt:lpstr>
      </vt:variant>
      <vt:variant>
        <vt:i4>16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38" baseType="lpstr">
      <vt:lpstr>Aharoni</vt:lpstr>
      <vt:lpstr>Algerian</vt:lpstr>
      <vt:lpstr>Arial</vt:lpstr>
      <vt:lpstr>Arial Black</vt:lpstr>
      <vt:lpstr>Bahnschrift Light</vt:lpstr>
      <vt:lpstr>Bahnschrift Light SemiCondensed</vt:lpstr>
      <vt:lpstr>Bauhaus 93</vt:lpstr>
      <vt:lpstr>Berlin Sans FB Demi</vt:lpstr>
      <vt:lpstr>Bodoni MT Black</vt:lpstr>
      <vt:lpstr>Britannic Bold</vt:lpstr>
      <vt:lpstr>Calibri</vt:lpstr>
      <vt:lpstr>Gill Sans MT</vt:lpstr>
      <vt:lpstr>Helvetica</vt:lpstr>
      <vt:lpstr>Tahoma</vt:lpstr>
      <vt:lpstr>Times New Roman</vt:lpstr>
      <vt:lpstr>TimesNewRomanPSMT</vt:lpstr>
      <vt:lpstr>Galerie</vt:lpstr>
      <vt:lpstr>Prezentare PowerPoint</vt:lpstr>
      <vt:lpstr>discromatopsia</vt:lpstr>
      <vt:lpstr>  Exista solutii? Da, Insa nu in romania </vt:lpstr>
      <vt:lpstr>     i. Ideea noastra…lentile de contact pentru discromatopsie</vt:lpstr>
      <vt:lpstr>MOTIVE PenTru CARE SA  INTRODUCEM ACESTE LENTILE </vt:lpstr>
      <vt:lpstr>Prezentare PowerPoint</vt:lpstr>
      <vt:lpstr>1. OPTICA VESZI S.R.L.</vt:lpstr>
      <vt:lpstr>        2. OPTIC COLOR S.R.L.</vt:lpstr>
      <vt:lpstr>Prezentare PowerPoint</vt:lpstr>
      <vt:lpstr>III. SEGMENTAREA PIETEI</vt:lpstr>
      <vt:lpstr>Prezentare PowerPoint</vt:lpstr>
      <vt:lpstr>               IV. Strategia de piata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Cristina Iancu</dc:creator>
  <cp:lastModifiedBy>iordache v denisamaria</cp:lastModifiedBy>
  <cp:revision>4</cp:revision>
  <dcterms:created xsi:type="dcterms:W3CDTF">2020-05-17T13:41:15Z</dcterms:created>
  <dcterms:modified xsi:type="dcterms:W3CDTF">2020-05-18T14:42:52Z</dcterms:modified>
</cp:coreProperties>
</file>